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34"/>
  </p:notesMasterIdLst>
  <p:sldIdLst>
    <p:sldId id="256" r:id="rId3"/>
    <p:sldId id="433" r:id="rId4"/>
    <p:sldId id="434" r:id="rId5"/>
    <p:sldId id="437" r:id="rId6"/>
    <p:sldId id="416" r:id="rId7"/>
    <p:sldId id="418" r:id="rId8"/>
    <p:sldId id="425" r:id="rId9"/>
    <p:sldId id="427" r:id="rId10"/>
    <p:sldId id="428" r:id="rId11"/>
    <p:sldId id="419" r:id="rId12"/>
    <p:sldId id="417" r:id="rId13"/>
    <p:sldId id="420" r:id="rId14"/>
    <p:sldId id="430" r:id="rId15"/>
    <p:sldId id="440" r:id="rId16"/>
    <p:sldId id="424" r:id="rId17"/>
    <p:sldId id="443" r:id="rId18"/>
    <p:sldId id="442" r:id="rId19"/>
    <p:sldId id="445" r:id="rId20"/>
    <p:sldId id="446" r:id="rId21"/>
    <p:sldId id="444" r:id="rId22"/>
    <p:sldId id="421" r:id="rId23"/>
    <p:sldId id="447" r:id="rId24"/>
    <p:sldId id="423" r:id="rId25"/>
    <p:sldId id="422" r:id="rId26"/>
    <p:sldId id="429" r:id="rId27"/>
    <p:sldId id="438" r:id="rId28"/>
    <p:sldId id="439" r:id="rId29"/>
    <p:sldId id="441" r:id="rId30"/>
    <p:sldId id="431" r:id="rId31"/>
    <p:sldId id="432" r:id="rId32"/>
    <p:sldId id="310"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Chang" initials="AC" lastIdx="3" clrIdx="0">
    <p:extLst>
      <p:ext uri="{19B8F6BF-5375-455C-9EA6-DF929625EA0E}">
        <p15:presenceInfo xmlns:p15="http://schemas.microsoft.com/office/powerpoint/2012/main" userId="S-1-5-21-3663280739-2935375677-505739512-1302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9" autoAdjust="0"/>
    <p:restoredTop sz="58665" autoAdjust="0"/>
  </p:normalViewPr>
  <p:slideViewPr>
    <p:cSldViewPr>
      <p:cViewPr varScale="1">
        <p:scale>
          <a:sx n="67" d="100"/>
          <a:sy n="67" d="100"/>
        </p:scale>
        <p:origin x="2496" y="66"/>
      </p:cViewPr>
      <p:guideLst>
        <p:guide orient="horz" pos="2160"/>
        <p:guide pos="2880"/>
      </p:guideLst>
    </p:cSldViewPr>
  </p:slideViewPr>
  <p:outlineViewPr>
    <p:cViewPr>
      <p:scale>
        <a:sx n="33" d="100"/>
        <a:sy n="33" d="100"/>
      </p:scale>
      <p:origin x="0" y="4938"/>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6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6434"/>
          </a:xfrm>
          <a:prstGeom prst="rect">
            <a:avLst/>
          </a:prstGeom>
        </p:spPr>
        <p:txBody>
          <a:bodyPr vert="horz" lIns="92748" tIns="46374" rIns="92748" bIns="46374" rtlCol="0"/>
          <a:lstStyle>
            <a:lvl1pPr algn="l">
              <a:defRPr sz="1200"/>
            </a:lvl1pPr>
          </a:lstStyle>
          <a:p>
            <a:endParaRPr lang="en-CA"/>
          </a:p>
        </p:txBody>
      </p:sp>
      <p:sp>
        <p:nvSpPr>
          <p:cNvPr id="3" name="Date Placeholder 2"/>
          <p:cNvSpPr>
            <a:spLocks noGrp="1"/>
          </p:cNvSpPr>
          <p:nvPr>
            <p:ph type="dt" idx="1"/>
          </p:nvPr>
        </p:nvSpPr>
        <p:spPr>
          <a:xfrm>
            <a:off x="3884614" y="1"/>
            <a:ext cx="2971800" cy="466434"/>
          </a:xfrm>
          <a:prstGeom prst="rect">
            <a:avLst/>
          </a:prstGeom>
        </p:spPr>
        <p:txBody>
          <a:bodyPr vert="horz" lIns="92748" tIns="46374" rIns="92748" bIns="46374" rtlCol="0"/>
          <a:lstStyle>
            <a:lvl1pPr algn="r">
              <a:defRPr sz="1200"/>
            </a:lvl1pPr>
          </a:lstStyle>
          <a:p>
            <a:fld id="{14408766-5446-4272-AE49-E91CC37E9D91}" type="datetimeFigureOut">
              <a:rPr lang="en-CA" smtClean="0"/>
              <a:t>28/04/2017</a:t>
            </a:fld>
            <a:endParaRPr lang="en-CA"/>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748" tIns="46374" rIns="92748" bIns="46374" rtlCol="0" anchor="ctr"/>
          <a:lstStyle/>
          <a:p>
            <a:endParaRPr lang="en-CA"/>
          </a:p>
        </p:txBody>
      </p:sp>
      <p:sp>
        <p:nvSpPr>
          <p:cNvPr id="5" name="Notes Placeholder 4"/>
          <p:cNvSpPr>
            <a:spLocks noGrp="1"/>
          </p:cNvSpPr>
          <p:nvPr>
            <p:ph type="body" sz="quarter" idx="3"/>
          </p:nvPr>
        </p:nvSpPr>
        <p:spPr>
          <a:xfrm>
            <a:off x="685801" y="4473893"/>
            <a:ext cx="5486400" cy="3660458"/>
          </a:xfrm>
          <a:prstGeom prst="rect">
            <a:avLst/>
          </a:prstGeom>
        </p:spPr>
        <p:txBody>
          <a:bodyPr vert="horz" lIns="92748" tIns="46374" rIns="92748" bIns="463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1" y="8829967"/>
            <a:ext cx="2971800" cy="466434"/>
          </a:xfrm>
          <a:prstGeom prst="rect">
            <a:avLst/>
          </a:prstGeom>
        </p:spPr>
        <p:txBody>
          <a:bodyPr vert="horz" lIns="92748" tIns="46374" rIns="92748" bIns="46374" rtlCol="0" anchor="b"/>
          <a:lstStyle>
            <a:lvl1pPr algn="l">
              <a:defRPr sz="1200"/>
            </a:lvl1pPr>
          </a:lstStyle>
          <a:p>
            <a:endParaRPr lang="en-CA"/>
          </a:p>
        </p:txBody>
      </p:sp>
      <p:sp>
        <p:nvSpPr>
          <p:cNvPr id="7" name="Slide Number Placeholder 6"/>
          <p:cNvSpPr>
            <a:spLocks noGrp="1"/>
          </p:cNvSpPr>
          <p:nvPr>
            <p:ph type="sldNum" sz="quarter" idx="5"/>
          </p:nvPr>
        </p:nvSpPr>
        <p:spPr>
          <a:xfrm>
            <a:off x="3884614" y="8829967"/>
            <a:ext cx="2971800" cy="466434"/>
          </a:xfrm>
          <a:prstGeom prst="rect">
            <a:avLst/>
          </a:prstGeom>
        </p:spPr>
        <p:txBody>
          <a:bodyPr vert="horz" lIns="92748" tIns="46374" rIns="92748" bIns="46374" rtlCol="0" anchor="b"/>
          <a:lstStyle>
            <a:lvl1pPr algn="r">
              <a:defRPr sz="1200"/>
            </a:lvl1pPr>
          </a:lstStyle>
          <a:p>
            <a:fld id="{D94BEFD0-8E62-4D2A-9BE1-53BEAA1B2D28}" type="slidenum">
              <a:rPr lang="en-CA" smtClean="0"/>
              <a:t>‹#›</a:t>
            </a:fld>
            <a:endParaRPr lang="en-CA"/>
          </a:p>
        </p:txBody>
      </p:sp>
    </p:spTree>
    <p:extLst>
      <p:ext uri="{BB962C8B-B14F-4D97-AF65-F5344CB8AC3E}">
        <p14:creationId xmlns:p14="http://schemas.microsoft.com/office/powerpoint/2010/main" val="241931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1</a:t>
            </a:fld>
            <a:endParaRPr lang="en-CA"/>
          </a:p>
        </p:txBody>
      </p:sp>
    </p:spTree>
    <p:extLst>
      <p:ext uri="{BB962C8B-B14F-4D97-AF65-F5344CB8AC3E}">
        <p14:creationId xmlns:p14="http://schemas.microsoft.com/office/powerpoint/2010/main" val="4207619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24" indent="-171924">
              <a:buFont typeface="Arial" panose="020B0604020202020204" pitchFamily="34" charset="0"/>
              <a:buChar char="•"/>
            </a:pPr>
            <a:r>
              <a:rPr lang="en-CA" dirty="0"/>
              <a:t>Insurance premiums</a:t>
            </a:r>
            <a:r>
              <a:rPr lang="en-CA" baseline="0" dirty="0"/>
              <a:t> – starting July 1, 2017</a:t>
            </a:r>
          </a:p>
          <a:p>
            <a:pPr marL="171924" indent="-171924">
              <a:buFont typeface="Arial" panose="020B0604020202020204" pitchFamily="34" charset="0"/>
              <a:buChar char="•"/>
            </a:pPr>
            <a:r>
              <a:rPr lang="en-CA" baseline="0" dirty="0"/>
              <a:t>Extended warranties and maintenance contracts in relation to services to real property taxable under the new tax base rules;</a:t>
            </a:r>
          </a:p>
          <a:p>
            <a:pPr marL="171924" indent="-171924">
              <a:buFont typeface="Arial" panose="020B0604020202020204" pitchFamily="34" charset="0"/>
              <a:buChar char="•"/>
            </a:pPr>
            <a:r>
              <a:rPr lang="en-CA" baseline="0" dirty="0"/>
              <a:t>Almost all these services became taxable that were exempt before;</a:t>
            </a:r>
          </a:p>
          <a:p>
            <a:pPr marL="630389" lvl="1" indent="-171924">
              <a:buFont typeface="Arial" panose="020B0604020202020204" pitchFamily="34" charset="0"/>
              <a:buChar char="•"/>
            </a:pPr>
            <a:r>
              <a:rPr lang="en-CA" baseline="0" dirty="0"/>
              <a:t>Not just new construction;</a:t>
            </a:r>
          </a:p>
          <a:p>
            <a:pPr marL="630389" lvl="1" indent="-171924">
              <a:buFont typeface="Arial" panose="020B0604020202020204" pitchFamily="34" charset="0"/>
              <a:buChar char="•"/>
            </a:pPr>
            <a:r>
              <a:rPr lang="en-CA" baseline="0" dirty="0"/>
              <a:t>Applies to a lot of different industries like oil, gas, and potash.  Lot hitting just the traditional construction industry</a:t>
            </a:r>
          </a:p>
          <a:p>
            <a:pPr marL="171924" indent="-171924">
              <a:buFont typeface="Arial" panose="020B0604020202020204" pitchFamily="34" charset="0"/>
              <a:buChar char="•"/>
            </a:pPr>
            <a:r>
              <a:rPr lang="en-CA" baseline="0" dirty="0"/>
              <a:t>The target is the construction services, but also NEW construction on the subsequent sale (building, not land)</a:t>
            </a:r>
          </a:p>
          <a:p>
            <a:pPr marL="171924" indent="-171924">
              <a:buFont typeface="Arial" panose="020B0604020202020204" pitchFamily="34" charset="0"/>
              <a:buChar char="•"/>
            </a:pPr>
            <a:r>
              <a:rPr lang="en-CA" baseline="0" dirty="0"/>
              <a:t>Land development – owner should expect to pay PST on the real property services acquired – resale of land is exempt</a:t>
            </a:r>
          </a:p>
          <a:p>
            <a:pPr marL="171924" indent="-171924">
              <a:buFont typeface="Arial" panose="020B0604020202020204" pitchFamily="34" charset="0"/>
              <a:buChar char="•"/>
            </a:pPr>
            <a:r>
              <a:rPr lang="en-CA" baseline="0" dirty="0"/>
              <a:t>Lease of buildings, sale of used buildings - exempt</a:t>
            </a:r>
          </a:p>
          <a:p>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10</a:t>
            </a:fld>
            <a:endParaRPr lang="en-CA"/>
          </a:p>
        </p:txBody>
      </p:sp>
    </p:spTree>
    <p:extLst>
      <p:ext uri="{BB962C8B-B14F-4D97-AF65-F5344CB8AC3E}">
        <p14:creationId xmlns:p14="http://schemas.microsoft.com/office/powerpoint/2010/main" val="378159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Service to crush gravel owned</a:t>
            </a:r>
            <a:r>
              <a:rPr lang="en-CA" baseline="0" dirty="0"/>
              <a:t> by a municipality or Ministry of Highways/Infrastructure is PST exempt</a:t>
            </a:r>
          </a:p>
          <a:p>
            <a:r>
              <a:rPr lang="en-CA" baseline="0" dirty="0"/>
              <a:t>Supply only on sales of sand, gravel, and crushed/screen bases to municipalities and Ministry of Highways/Infrastructure is PST exempt</a:t>
            </a:r>
          </a:p>
          <a:p>
            <a:r>
              <a:rPr lang="en-CA" baseline="0" dirty="0"/>
              <a:t>Other exemptions may apply depending on who is the purchaser (e.g. FN, Highways, etc.)</a:t>
            </a:r>
          </a:p>
          <a:p>
            <a:endParaRPr lang="en-CA" baseline="0" dirty="0"/>
          </a:p>
          <a:p>
            <a:r>
              <a:rPr lang="en-CA" baseline="0" dirty="0"/>
              <a:t>Home inspections – exempt</a:t>
            </a:r>
          </a:p>
          <a:p>
            <a:r>
              <a:rPr lang="en-CA" baseline="0" dirty="0"/>
              <a:t>Home appraisals – exempt</a:t>
            </a:r>
          </a:p>
          <a:p>
            <a:r>
              <a:rPr lang="en-CA" baseline="0" dirty="0"/>
              <a:t>Damage appraisals (insurance or valuation purposes) – exempt</a:t>
            </a:r>
          </a:p>
          <a:p>
            <a:endParaRPr lang="en-CA" baseline="0" dirty="0"/>
          </a:p>
          <a:p>
            <a:endParaRPr lang="en-CA" baseline="0" dirty="0"/>
          </a:p>
          <a:p>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11</a:t>
            </a:fld>
            <a:endParaRPr lang="en-CA"/>
          </a:p>
        </p:txBody>
      </p:sp>
    </p:spTree>
    <p:extLst>
      <p:ext uri="{BB962C8B-B14F-4D97-AF65-F5344CB8AC3E}">
        <p14:creationId xmlns:p14="http://schemas.microsoft.com/office/powerpoint/2010/main" val="3119478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Waste</a:t>
            </a:r>
            <a:r>
              <a:rPr lang="en-CA" baseline="0" dirty="0"/>
              <a:t> disposal services – exempt</a:t>
            </a:r>
          </a:p>
          <a:p>
            <a:r>
              <a:rPr lang="en-CA" baseline="0" dirty="0"/>
              <a:t>Dust suppressant on roads – PST taxable services</a:t>
            </a:r>
          </a:p>
          <a:p>
            <a:r>
              <a:rPr lang="en-CA" baseline="0" dirty="0"/>
              <a:t>Sanding a road (e.g. winter) – exempt</a:t>
            </a:r>
          </a:p>
          <a:p>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12</a:t>
            </a:fld>
            <a:endParaRPr lang="en-CA"/>
          </a:p>
        </p:txBody>
      </p:sp>
    </p:spTree>
    <p:extLst>
      <p:ext uri="{BB962C8B-B14F-4D97-AF65-F5344CB8AC3E}">
        <p14:creationId xmlns:p14="http://schemas.microsoft.com/office/powerpoint/2010/main" val="323398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Roads</a:t>
            </a:r>
          </a:p>
          <a:p>
            <a:r>
              <a:rPr lang="en-CA" dirty="0"/>
              <a:t>Landscaping</a:t>
            </a:r>
          </a:p>
          <a:p>
            <a:r>
              <a:rPr lang="en-CA" dirty="0"/>
              <a:t>Bridges</a:t>
            </a:r>
          </a:p>
          <a:p>
            <a:r>
              <a:rPr lang="en-CA" dirty="0"/>
              <a:t>Sewer</a:t>
            </a:r>
            <a:r>
              <a:rPr lang="en-CA" baseline="0" dirty="0"/>
              <a:t> systems</a:t>
            </a:r>
          </a:p>
          <a:p>
            <a:r>
              <a:rPr lang="en-CA" baseline="0" dirty="0"/>
              <a:t>Water supply</a:t>
            </a:r>
          </a:p>
          <a:p>
            <a:r>
              <a:rPr lang="en-CA" baseline="0" dirty="0"/>
              <a:t>Electrical grids</a:t>
            </a:r>
          </a:p>
          <a:p>
            <a:r>
              <a:rPr lang="en-CA" baseline="0" dirty="0"/>
              <a:t>Telecommunication systems</a:t>
            </a:r>
          </a:p>
          <a:p>
            <a:r>
              <a:rPr lang="en-CA" baseline="0" dirty="0"/>
              <a:t>Etc.</a:t>
            </a:r>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13</a:t>
            </a:fld>
            <a:endParaRPr lang="en-CA"/>
          </a:p>
        </p:txBody>
      </p:sp>
    </p:spTree>
    <p:extLst>
      <p:ext uri="{BB962C8B-B14F-4D97-AF65-F5344CB8AC3E}">
        <p14:creationId xmlns:p14="http://schemas.microsoft.com/office/powerpoint/2010/main" val="562188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24" indent="-171924">
              <a:buFont typeface="Arial" panose="020B0604020202020204" pitchFamily="34" charset="0"/>
              <a:buChar char="•"/>
            </a:pPr>
            <a:r>
              <a:rPr lang="en-CA" dirty="0"/>
              <a:t>Not</a:t>
            </a:r>
            <a:r>
              <a:rPr lang="en-CA" baseline="0" dirty="0"/>
              <a:t> adopting the GST concept of substantial renovation (90% or more of interior gutted and redone to result in a new property);</a:t>
            </a:r>
          </a:p>
          <a:p>
            <a:pPr marL="171924" indent="-171924">
              <a:buFont typeface="Arial" panose="020B0604020202020204" pitchFamily="34" charset="0"/>
              <a:buChar char="•"/>
            </a:pPr>
            <a:r>
              <a:rPr lang="en-CA" baseline="0" dirty="0"/>
              <a:t>Used buildings, structures are not subject to PST;</a:t>
            </a:r>
          </a:p>
          <a:p>
            <a:pPr marL="171924" indent="-171924">
              <a:buFont typeface="Arial" panose="020B0604020202020204" pitchFamily="34" charset="0"/>
              <a:buChar char="•"/>
            </a:pPr>
            <a:r>
              <a:rPr lang="en-CA" baseline="0" dirty="0"/>
              <a:t>Renovations would be subject to PST on the taxable services and payable by the final user/consumer</a:t>
            </a:r>
          </a:p>
          <a:p>
            <a:pPr marL="171924" indent="-171924">
              <a:buFont typeface="Arial" panose="020B0604020202020204" pitchFamily="34" charset="0"/>
              <a:buChar char="•"/>
            </a:pPr>
            <a:r>
              <a:rPr lang="en-CA" baseline="0" dirty="0"/>
              <a:t>We may have scenarios where the labour on the renovation may have to be self-assessed in addition to PST payable on the materials.</a:t>
            </a:r>
          </a:p>
          <a:p>
            <a:pPr marL="171924" indent="-171924">
              <a:buFont typeface="Arial" panose="020B0604020202020204" pitchFamily="34" charset="0"/>
              <a:buChar char="•"/>
            </a:pPr>
            <a:endParaRPr lang="en-CA" baseline="0" dirty="0"/>
          </a:p>
          <a:p>
            <a:pPr marL="171924" indent="-171924">
              <a:buFont typeface="Arial" panose="020B0604020202020204" pitchFamily="34" charset="0"/>
              <a:buChar char="•"/>
            </a:pPr>
            <a:endParaRPr lang="en-CA" baseline="0" dirty="0"/>
          </a:p>
          <a:p>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14</a:t>
            </a:fld>
            <a:endParaRPr lang="en-CA"/>
          </a:p>
        </p:txBody>
      </p:sp>
    </p:spTree>
    <p:extLst>
      <p:ext uri="{BB962C8B-B14F-4D97-AF65-F5344CB8AC3E}">
        <p14:creationId xmlns:p14="http://schemas.microsoft.com/office/powerpoint/2010/main" val="1695658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24" indent="-171924">
              <a:buFont typeface="Arial" panose="020B0604020202020204" pitchFamily="34" charset="0"/>
              <a:buChar char="•"/>
            </a:pPr>
            <a:r>
              <a:rPr lang="en-CA" dirty="0"/>
              <a:t>Seek clarification on contracts to be completed in stages or</a:t>
            </a:r>
            <a:r>
              <a:rPr lang="en-CA" baseline="0" dirty="0"/>
              <a:t> phases as Sask Finance has indicated these may not be under the old tax base rules for work completed after March 31, 2017;</a:t>
            </a:r>
          </a:p>
          <a:p>
            <a:pPr marL="171924" indent="-171924">
              <a:buFont typeface="Arial" panose="020B0604020202020204" pitchFamily="34" charset="0"/>
              <a:buChar char="•"/>
            </a:pPr>
            <a:r>
              <a:rPr lang="en-CA" baseline="0" dirty="0"/>
              <a:t>PST rate is 6% after March 23, 2017</a:t>
            </a:r>
          </a:p>
          <a:p>
            <a:pPr marL="171924" indent="-171924">
              <a:buFont typeface="Arial" panose="020B0604020202020204" pitchFamily="34" charset="0"/>
              <a:buChar char="•"/>
            </a:pPr>
            <a:r>
              <a:rPr lang="en-CA" baseline="0" dirty="0"/>
              <a:t>PST credits not eligible on work completed under old tax base rules.</a:t>
            </a:r>
          </a:p>
          <a:p>
            <a:pPr marL="171924" indent="-171924">
              <a:buFont typeface="Arial" panose="020B0604020202020204" pitchFamily="34" charset="0"/>
              <a:buChar char="•"/>
            </a:pPr>
            <a:endParaRPr lang="en-CA" baseline="0" dirty="0"/>
          </a:p>
          <a:p>
            <a:pPr marL="171924" indent="-171924">
              <a:buFont typeface="Arial" panose="020B0604020202020204" pitchFamily="34" charset="0"/>
              <a:buChar char="•"/>
            </a:pPr>
            <a:r>
              <a:rPr lang="en-CA" baseline="0" dirty="0"/>
              <a:t>Per IN2017-17 Land Development and Residential and Commercial Construction Application of PST and Transitional Rules</a:t>
            </a:r>
          </a:p>
          <a:p>
            <a:pPr marL="629124" lvl="1" indent="-171924">
              <a:buFont typeface="Arial" panose="020B0604020202020204" pitchFamily="34" charset="0"/>
              <a:buChar char="•"/>
            </a:pPr>
            <a:r>
              <a:rPr lang="en-CA" baseline="0" dirty="0"/>
              <a:t>Executed service agreement in place prior to April 1, 2017</a:t>
            </a:r>
          </a:p>
          <a:p>
            <a:pPr marL="629124" lvl="1" indent="-171924">
              <a:buFont typeface="Arial" panose="020B0604020202020204" pitchFamily="34" charset="0"/>
              <a:buChar char="•"/>
            </a:pPr>
            <a:r>
              <a:rPr lang="en-CA" baseline="0" dirty="0"/>
              <a:t>Can be work bid and responded to (awarded) prior to April 1, 2017 – formal submission process and a written letter of award has been received within 60 calendar days of April 1, 2017</a:t>
            </a:r>
          </a:p>
          <a:p>
            <a:pPr marL="1086324" lvl="2" indent="-171924">
              <a:buFont typeface="Arial" panose="020B0604020202020204" pitchFamily="34" charset="0"/>
              <a:buChar char="•"/>
            </a:pPr>
            <a:r>
              <a:rPr lang="en-CA" baseline="0" dirty="0"/>
              <a:t>Support can include: project tender documents, engineering estimate of costs to complete work in the phase, executed sub-trade agreements, purchase orders, sub-trade award letters, proposed plan of the subdivision (as relevant to the contract)</a:t>
            </a:r>
          </a:p>
          <a:p>
            <a:pPr marL="1086324" lvl="2" indent="-171924">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15</a:t>
            </a:fld>
            <a:endParaRPr lang="en-CA"/>
          </a:p>
        </p:txBody>
      </p:sp>
    </p:spTree>
    <p:extLst>
      <p:ext uri="{BB962C8B-B14F-4D97-AF65-F5344CB8AC3E}">
        <p14:creationId xmlns:p14="http://schemas.microsoft.com/office/powerpoint/2010/main" val="2374445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17</a:t>
            </a:fld>
            <a:endParaRPr lang="en-CA"/>
          </a:p>
        </p:txBody>
      </p:sp>
    </p:spTree>
    <p:extLst>
      <p:ext uri="{BB962C8B-B14F-4D97-AF65-F5344CB8AC3E}">
        <p14:creationId xmlns:p14="http://schemas.microsoft.com/office/powerpoint/2010/main" val="2215967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21</a:t>
            </a:fld>
            <a:endParaRPr lang="en-CA"/>
          </a:p>
        </p:txBody>
      </p:sp>
    </p:spTree>
    <p:extLst>
      <p:ext uri="{BB962C8B-B14F-4D97-AF65-F5344CB8AC3E}">
        <p14:creationId xmlns:p14="http://schemas.microsoft.com/office/powerpoint/2010/main" val="2876318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23</a:t>
            </a:fld>
            <a:endParaRPr lang="en-CA"/>
          </a:p>
        </p:txBody>
      </p:sp>
    </p:spTree>
    <p:extLst>
      <p:ext uri="{BB962C8B-B14F-4D97-AF65-F5344CB8AC3E}">
        <p14:creationId xmlns:p14="http://schemas.microsoft.com/office/powerpoint/2010/main" val="2482886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24" indent="-171924">
              <a:buFont typeface="Arial" panose="020B0604020202020204" pitchFamily="34" charset="0"/>
              <a:buChar char="•"/>
            </a:pPr>
            <a:r>
              <a:rPr lang="en-CA" dirty="0"/>
              <a:t>Lots of questions have been raised on new</a:t>
            </a:r>
            <a:r>
              <a:rPr lang="en-CA" baseline="0" dirty="0"/>
              <a:t> houses, spec house, houses not yet completed.</a:t>
            </a:r>
          </a:p>
          <a:p>
            <a:pPr marL="171924" indent="-171924">
              <a:buFont typeface="Arial" panose="020B0604020202020204" pitchFamily="34" charset="0"/>
              <a:buChar char="•"/>
            </a:pPr>
            <a:r>
              <a:rPr lang="en-CA" baseline="0" dirty="0"/>
              <a:t>Providing there is support they are under the old tax base rules, the PST will continue to be paid on the materials consumed (6% rate after March 22, 2017)</a:t>
            </a:r>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24</a:t>
            </a:fld>
            <a:endParaRPr lang="en-CA"/>
          </a:p>
        </p:txBody>
      </p:sp>
    </p:spTree>
    <p:extLst>
      <p:ext uri="{BB962C8B-B14F-4D97-AF65-F5344CB8AC3E}">
        <p14:creationId xmlns:p14="http://schemas.microsoft.com/office/powerpoint/2010/main" val="1937847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2</a:t>
            </a:fld>
            <a:endParaRPr lang="en-CA"/>
          </a:p>
        </p:txBody>
      </p:sp>
    </p:spTree>
    <p:extLst>
      <p:ext uri="{BB962C8B-B14F-4D97-AF65-F5344CB8AC3E}">
        <p14:creationId xmlns:p14="http://schemas.microsoft.com/office/powerpoint/2010/main" val="1657640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24" indent="-171924">
              <a:buFont typeface="Arial" panose="020B0604020202020204" pitchFamily="34" charset="0"/>
              <a:buChar char="•"/>
            </a:pPr>
            <a:r>
              <a:rPr lang="en-CA" dirty="0"/>
              <a:t>A refund cannot be claimed directly from Sask Finance;</a:t>
            </a:r>
          </a:p>
          <a:p>
            <a:pPr marL="171924" indent="-171924">
              <a:buFont typeface="Arial" panose="020B0604020202020204" pitchFamily="34" charset="0"/>
              <a:buChar char="•"/>
            </a:pPr>
            <a:r>
              <a:rPr lang="en-CA" dirty="0"/>
              <a:t>Track</a:t>
            </a:r>
            <a:r>
              <a:rPr lang="en-CA" baseline="0" dirty="0"/>
              <a:t> PST credits correctly, and at which rate of PST;</a:t>
            </a:r>
          </a:p>
          <a:p>
            <a:pPr marL="171924" indent="-171924">
              <a:buFont typeface="Arial" panose="020B0604020202020204" pitchFamily="34" charset="0"/>
              <a:buChar char="•"/>
            </a:pPr>
            <a:r>
              <a:rPr lang="en-CA" baseline="0" dirty="0"/>
              <a:t>Cannot obtain a PST credit for material used in relation to real property contracts under the old tax base rules.</a:t>
            </a:r>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25</a:t>
            </a:fld>
            <a:endParaRPr lang="en-CA"/>
          </a:p>
        </p:txBody>
      </p:sp>
    </p:spTree>
    <p:extLst>
      <p:ext uri="{BB962C8B-B14F-4D97-AF65-F5344CB8AC3E}">
        <p14:creationId xmlns:p14="http://schemas.microsoft.com/office/powerpoint/2010/main" val="4236951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24" indent="-171924">
              <a:buFont typeface="Arial" panose="020B0604020202020204" pitchFamily="34" charset="0"/>
              <a:buChar char="•"/>
            </a:pPr>
            <a:r>
              <a:rPr lang="en-CA" dirty="0"/>
              <a:t>The challenge</a:t>
            </a:r>
            <a:r>
              <a:rPr lang="en-CA" baseline="0" dirty="0"/>
              <a:t> will be to manage the contract through to completion;</a:t>
            </a:r>
          </a:p>
          <a:p>
            <a:pPr marL="171924" indent="-171924">
              <a:buFont typeface="Arial" panose="020B0604020202020204" pitchFamily="34" charset="0"/>
              <a:buChar char="•"/>
            </a:pPr>
            <a:r>
              <a:rPr lang="en-CA" baseline="0" dirty="0"/>
              <a:t>How do the subtrades support they are under the grandfathered contracts;</a:t>
            </a:r>
          </a:p>
          <a:p>
            <a:pPr marL="171924" indent="-171924">
              <a:buFont typeface="Arial" panose="020B0604020202020204" pitchFamily="34" charset="0"/>
              <a:buChar char="•"/>
            </a:pPr>
            <a:r>
              <a:rPr lang="en-CA" baseline="0" dirty="0"/>
              <a:t>They must pay the PST on the materials used, as does the general contractor/principal;</a:t>
            </a:r>
          </a:p>
          <a:p>
            <a:pPr marL="171924" indent="-171924">
              <a:buFont typeface="Arial" panose="020B0604020202020204" pitchFamily="34" charset="0"/>
              <a:buChar char="•"/>
            </a:pPr>
            <a:r>
              <a:rPr lang="en-CA" baseline="0" dirty="0"/>
              <a:t>If a subtrade is not willing to remain under the grandfathered rules, how will the PST be handled as PST on the cost of materials is not going to be identified;</a:t>
            </a:r>
          </a:p>
          <a:p>
            <a:pPr marL="171924" indent="-171924">
              <a:buFont typeface="Arial" panose="020B0604020202020204" pitchFamily="34" charset="0"/>
              <a:buChar char="•"/>
            </a:pPr>
            <a:r>
              <a:rPr lang="en-CA" baseline="0" dirty="0"/>
              <a:t>Think ahead to a future audit – how can you demonstrate the old and new tax base rules during this time of transition</a:t>
            </a:r>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26</a:t>
            </a:fld>
            <a:endParaRPr lang="en-CA"/>
          </a:p>
        </p:txBody>
      </p:sp>
    </p:spTree>
    <p:extLst>
      <p:ext uri="{BB962C8B-B14F-4D97-AF65-F5344CB8AC3E}">
        <p14:creationId xmlns:p14="http://schemas.microsoft.com/office/powerpoint/2010/main" val="149271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27</a:t>
            </a:fld>
            <a:endParaRPr lang="en-CA"/>
          </a:p>
        </p:txBody>
      </p:sp>
    </p:spTree>
    <p:extLst>
      <p:ext uri="{BB962C8B-B14F-4D97-AF65-F5344CB8AC3E}">
        <p14:creationId xmlns:p14="http://schemas.microsoft.com/office/powerpoint/2010/main" val="1023264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29</a:t>
            </a:fld>
            <a:endParaRPr lang="en-CA"/>
          </a:p>
        </p:txBody>
      </p:sp>
    </p:spTree>
    <p:extLst>
      <p:ext uri="{BB962C8B-B14F-4D97-AF65-F5344CB8AC3E}">
        <p14:creationId xmlns:p14="http://schemas.microsoft.com/office/powerpoint/2010/main" val="3339072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30</a:t>
            </a:fld>
            <a:endParaRPr lang="en-CA"/>
          </a:p>
        </p:txBody>
      </p:sp>
    </p:spTree>
    <p:extLst>
      <p:ext uri="{BB962C8B-B14F-4D97-AF65-F5344CB8AC3E}">
        <p14:creationId xmlns:p14="http://schemas.microsoft.com/office/powerpoint/2010/main" val="3549437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31</a:t>
            </a:fld>
            <a:endParaRPr lang="en-CA"/>
          </a:p>
        </p:txBody>
      </p:sp>
    </p:spTree>
    <p:extLst>
      <p:ext uri="{BB962C8B-B14F-4D97-AF65-F5344CB8AC3E}">
        <p14:creationId xmlns:p14="http://schemas.microsoft.com/office/powerpoint/2010/main" val="2092836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3</a:t>
            </a:fld>
            <a:endParaRPr lang="en-CA"/>
          </a:p>
        </p:txBody>
      </p:sp>
    </p:spTree>
    <p:extLst>
      <p:ext uri="{BB962C8B-B14F-4D97-AF65-F5344CB8AC3E}">
        <p14:creationId xmlns:p14="http://schemas.microsoft.com/office/powerpoint/2010/main" val="2644121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4</a:t>
            </a:fld>
            <a:endParaRPr lang="en-CA"/>
          </a:p>
        </p:txBody>
      </p:sp>
    </p:spTree>
    <p:extLst>
      <p:ext uri="{BB962C8B-B14F-4D97-AF65-F5344CB8AC3E}">
        <p14:creationId xmlns:p14="http://schemas.microsoft.com/office/powerpoint/2010/main" val="4121921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94BEFD0-8E62-4D2A-9BE1-53BEAA1B2D28}" type="slidenum">
              <a:rPr lang="en-CA" smtClean="0"/>
              <a:t>5</a:t>
            </a:fld>
            <a:endParaRPr lang="en-CA"/>
          </a:p>
        </p:txBody>
      </p:sp>
    </p:spTree>
    <p:extLst>
      <p:ext uri="{BB962C8B-B14F-4D97-AF65-F5344CB8AC3E}">
        <p14:creationId xmlns:p14="http://schemas.microsoft.com/office/powerpoint/2010/main" val="4199374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6</a:t>
            </a:fld>
            <a:endParaRPr lang="en-CA"/>
          </a:p>
        </p:txBody>
      </p:sp>
    </p:spTree>
    <p:extLst>
      <p:ext uri="{BB962C8B-B14F-4D97-AF65-F5344CB8AC3E}">
        <p14:creationId xmlns:p14="http://schemas.microsoft.com/office/powerpoint/2010/main" val="3948000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24" indent="-171924">
              <a:buFont typeface="Arial" panose="020B0604020202020204" pitchFamily="34" charset="0"/>
              <a:buChar char="•"/>
            </a:pPr>
            <a:r>
              <a:rPr lang="en-CA" dirty="0"/>
              <a:t>The change will move the PST</a:t>
            </a:r>
            <a:r>
              <a:rPr lang="en-CA" baseline="0" dirty="0"/>
              <a:t> tax application from the contractor/subcontractor being a consumer throughout the supply chain;</a:t>
            </a:r>
          </a:p>
          <a:p>
            <a:pPr marL="171924" indent="-171924">
              <a:buFont typeface="Arial" panose="020B0604020202020204" pitchFamily="34" charset="0"/>
              <a:buChar char="•"/>
            </a:pPr>
            <a:r>
              <a:rPr lang="en-CA" baseline="0" dirty="0"/>
              <a:t>The shift pushes the tax collection between the final supplier and the final consumer in the more traditional retail sale concept;</a:t>
            </a:r>
          </a:p>
          <a:p>
            <a:pPr marL="171924" indent="-171924">
              <a:buFont typeface="Arial" panose="020B0604020202020204" pitchFamily="34" charset="0"/>
              <a:buChar char="•"/>
            </a:pPr>
            <a:r>
              <a:rPr lang="en-CA" baseline="0" dirty="0"/>
              <a:t>Appears to bring with it a reduced tax leakage occurring with non-resident contractors doing business in Saskatchewan </a:t>
            </a:r>
            <a:r>
              <a:rPr lang="en-CA" baseline="0" dirty="0">
                <a:sym typeface="Wingdings" panose="05000000000000000000" pitchFamily="2" charset="2"/>
              </a:rPr>
              <a:t> PST borne at final consumer stage rather than by way of non-resident contractor responsible to pay PST on materials used</a:t>
            </a:r>
          </a:p>
          <a:p>
            <a:pPr marL="171924" indent="-171924">
              <a:buFont typeface="Arial" panose="020B0604020202020204" pitchFamily="34" charset="0"/>
              <a:buChar char="•"/>
            </a:pPr>
            <a:r>
              <a:rPr lang="en-CA" baseline="0" dirty="0">
                <a:sym typeface="Wingdings" panose="05000000000000000000" pitchFamily="2" charset="2"/>
              </a:rPr>
              <a:t>Non-resident contractor (and resident contractors) still have the obligation to pay tax on the equipment, tools, vehicles used to perform the contract.</a:t>
            </a:r>
          </a:p>
          <a:p>
            <a:pPr marL="171924" indent="-171924">
              <a:buFont typeface="Arial" panose="020B0604020202020204" pitchFamily="34" charset="0"/>
              <a:buChar char="•"/>
            </a:pPr>
            <a:endParaRPr lang="en-CA" baseline="0" dirty="0">
              <a:sym typeface="Wingdings" panose="05000000000000000000" pitchFamily="2" charset="2"/>
            </a:endParaRPr>
          </a:p>
          <a:p>
            <a:pPr marL="171924" indent="-171924">
              <a:buFont typeface="Arial" panose="020B0604020202020204" pitchFamily="34" charset="0"/>
              <a:buChar char="•"/>
            </a:pPr>
            <a:r>
              <a:rPr lang="en-CA" baseline="0" dirty="0">
                <a:sym typeface="Wingdings" panose="05000000000000000000" pitchFamily="2" charset="2"/>
              </a:rPr>
              <a:t>We also see a shift in the amount of PST on the transactions  retail selling price results in tax applying to labour, overhead and profit </a:t>
            </a:r>
            <a:endParaRPr lang="en-CA" baseline="0" dirty="0"/>
          </a:p>
        </p:txBody>
      </p:sp>
      <p:sp>
        <p:nvSpPr>
          <p:cNvPr id="4" name="Slide Number Placeholder 3"/>
          <p:cNvSpPr>
            <a:spLocks noGrp="1"/>
          </p:cNvSpPr>
          <p:nvPr>
            <p:ph type="sldNum" sz="quarter" idx="10"/>
          </p:nvPr>
        </p:nvSpPr>
        <p:spPr/>
        <p:txBody>
          <a:bodyPr/>
          <a:lstStyle/>
          <a:p>
            <a:fld id="{D94BEFD0-8E62-4D2A-9BE1-53BEAA1B2D28}" type="slidenum">
              <a:rPr lang="en-CA" smtClean="0"/>
              <a:t>7</a:t>
            </a:fld>
            <a:endParaRPr lang="en-CA"/>
          </a:p>
        </p:txBody>
      </p:sp>
    </p:spTree>
    <p:extLst>
      <p:ext uri="{BB962C8B-B14F-4D97-AF65-F5344CB8AC3E}">
        <p14:creationId xmlns:p14="http://schemas.microsoft.com/office/powerpoint/2010/main" val="2821402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24" indent="-171924">
              <a:buFont typeface="Arial" panose="020B0604020202020204" pitchFamily="34" charset="0"/>
              <a:buChar char="•"/>
            </a:pPr>
            <a:r>
              <a:rPr lang="en-CA" dirty="0"/>
              <a:t>Whether the subtrade, the general</a:t>
            </a:r>
            <a:r>
              <a:rPr lang="en-CA" baseline="0" dirty="0"/>
              <a:t> contractor, or the actual customer acquiring the services, the tax applied to who consumed the materials in the performance of the contract (e.g.; customer directly, or general/subtrade in relation to performance of the contract).</a:t>
            </a:r>
          </a:p>
          <a:p>
            <a:pPr marL="171924" indent="-171924">
              <a:buFont typeface="Arial" panose="020B0604020202020204" pitchFamily="34" charset="0"/>
              <a:buChar char="•"/>
            </a:pPr>
            <a:r>
              <a:rPr lang="en-CA" baseline="0" dirty="0"/>
              <a:t>PST applied on the materials, the subsequent supplies were PST-included pricing.</a:t>
            </a:r>
          </a:p>
          <a:p>
            <a:pPr marL="171924" indent="-171924">
              <a:buFont typeface="Arial" panose="020B0604020202020204" pitchFamily="34" charset="0"/>
              <a:buChar char="•"/>
            </a:pPr>
            <a:endParaRPr lang="en-CA" baseline="0" dirty="0"/>
          </a:p>
          <a:p>
            <a:pPr marL="171924" indent="-171924">
              <a:buFont typeface="Arial" panose="020B0604020202020204" pitchFamily="34" charset="0"/>
              <a:buChar char="•"/>
            </a:pPr>
            <a:r>
              <a:rPr lang="en-CA" baseline="0" dirty="0"/>
              <a:t>Consumer tended to be the supplier before the final customer – resulted in embedded PST in prices (PST included, no separate charge for PST was visible)</a:t>
            </a:r>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8</a:t>
            </a:fld>
            <a:endParaRPr lang="en-CA"/>
          </a:p>
        </p:txBody>
      </p:sp>
    </p:spTree>
    <p:extLst>
      <p:ext uri="{BB962C8B-B14F-4D97-AF65-F5344CB8AC3E}">
        <p14:creationId xmlns:p14="http://schemas.microsoft.com/office/powerpoint/2010/main" val="1230297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924" indent="-171924">
              <a:buFont typeface="Arial" panose="020B0604020202020204" pitchFamily="34" charset="0"/>
              <a:buChar char="•"/>
            </a:pPr>
            <a:r>
              <a:rPr lang="en-CA" dirty="0"/>
              <a:t>The</a:t>
            </a:r>
            <a:r>
              <a:rPr lang="en-CA" baseline="0" dirty="0"/>
              <a:t> change affect the supply chain;</a:t>
            </a:r>
          </a:p>
          <a:p>
            <a:pPr marL="171924" indent="-171924">
              <a:buFont typeface="Arial" panose="020B0604020202020204" pitchFamily="34" charset="0"/>
              <a:buChar char="•"/>
            </a:pPr>
            <a:r>
              <a:rPr lang="en-CA" baseline="0" dirty="0"/>
              <a:t>Supplier making a taxable supply but purchaser will supply PST licence number to acquire on a PST exempt basis (acquiring for further resupply)</a:t>
            </a:r>
          </a:p>
          <a:p>
            <a:pPr marL="171924" indent="-171924">
              <a:buFont typeface="Arial" panose="020B0604020202020204" pitchFamily="34" charset="0"/>
              <a:buChar char="•"/>
            </a:pPr>
            <a:r>
              <a:rPr lang="en-CA" baseline="0" dirty="0"/>
              <a:t>Supply is now a taxable service to real property; it is as well subject to PST and relieved by way of the purchaser providing their PST licence number to eliminate the obligation to collect PST;</a:t>
            </a:r>
          </a:p>
          <a:p>
            <a:pPr marL="171924" indent="-171924">
              <a:buFont typeface="Arial" panose="020B0604020202020204" pitchFamily="34" charset="0"/>
              <a:buChar char="•"/>
            </a:pPr>
            <a:r>
              <a:rPr lang="en-CA" baseline="0" dirty="0"/>
              <a:t>This process continues in the supply chain until the end user/consumer, whereby they pay PST on the retail selling price</a:t>
            </a:r>
          </a:p>
          <a:p>
            <a:pPr marL="171924" indent="-171924">
              <a:buFont typeface="Arial" panose="020B0604020202020204" pitchFamily="34" charset="0"/>
              <a:buChar char="•"/>
            </a:pPr>
            <a:r>
              <a:rPr lang="en-CA" baseline="0" dirty="0"/>
              <a:t>Materials are no longer subject to PST in the provision of the taxable service to real property – dynamic shift in how the industry has been practicing;</a:t>
            </a:r>
          </a:p>
          <a:p>
            <a:pPr marL="171924" indent="-171924">
              <a:buFont typeface="Arial" panose="020B0604020202020204" pitchFamily="34" charset="0"/>
              <a:buChar char="•"/>
            </a:pPr>
            <a:r>
              <a:rPr lang="en-CA" baseline="0" dirty="0"/>
              <a:t>Requires more tax to be collected and reported, more frequent reporting process likely to result as well</a:t>
            </a:r>
          </a:p>
          <a:p>
            <a:pPr marL="171924" indent="-171924">
              <a:buFont typeface="Arial" panose="020B0604020202020204" pitchFamily="34" charset="0"/>
              <a:buChar char="•"/>
            </a:pPr>
            <a:r>
              <a:rPr lang="en-CA" baseline="0" dirty="0"/>
              <a:t>Removes some risk from the suppliers and subcontractors as they are buying retail; general and/or principal may have the highest risk </a:t>
            </a:r>
            <a:r>
              <a:rPr lang="en-CA" baseline="0" dirty="0">
                <a:sym typeface="Wingdings" panose="05000000000000000000" pitchFamily="2" charset="2"/>
              </a:rPr>
              <a:t> need to determine supply is taxable or exempt (e.g.; new tax base rules or old tax base rules, who is the end user/consumer, etc.)</a:t>
            </a:r>
            <a:endParaRPr lang="en-CA" dirty="0"/>
          </a:p>
        </p:txBody>
      </p:sp>
      <p:sp>
        <p:nvSpPr>
          <p:cNvPr id="4" name="Slide Number Placeholder 3"/>
          <p:cNvSpPr>
            <a:spLocks noGrp="1"/>
          </p:cNvSpPr>
          <p:nvPr>
            <p:ph type="sldNum" sz="quarter" idx="10"/>
          </p:nvPr>
        </p:nvSpPr>
        <p:spPr/>
        <p:txBody>
          <a:bodyPr/>
          <a:lstStyle/>
          <a:p>
            <a:fld id="{D94BEFD0-8E62-4D2A-9BE1-53BEAA1B2D28}" type="slidenum">
              <a:rPr lang="en-CA" smtClean="0"/>
              <a:t>9</a:t>
            </a:fld>
            <a:endParaRPr lang="en-CA"/>
          </a:p>
        </p:txBody>
      </p:sp>
    </p:spTree>
    <p:extLst>
      <p:ext uri="{BB962C8B-B14F-4D97-AF65-F5344CB8AC3E}">
        <p14:creationId xmlns:p14="http://schemas.microsoft.com/office/powerpoint/2010/main" val="56935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500174"/>
            <a:ext cx="7772400" cy="1470025"/>
          </a:xfrm>
        </p:spPr>
        <p:txBody>
          <a:bodyPr/>
          <a:lstStyle/>
          <a:p>
            <a:r>
              <a:rPr lang="en-US" dirty="0"/>
              <a:t>Click to edit Master title style</a:t>
            </a:r>
            <a:endParaRPr lang="en-CA" dirty="0"/>
          </a:p>
        </p:txBody>
      </p:sp>
      <p:sp>
        <p:nvSpPr>
          <p:cNvPr id="3" name="Subtitle 2"/>
          <p:cNvSpPr>
            <a:spLocks noGrp="1"/>
          </p:cNvSpPr>
          <p:nvPr>
            <p:ph type="subTitle" idx="1"/>
          </p:nvPr>
        </p:nvSpPr>
        <p:spPr>
          <a:xfrm>
            <a:off x="1357290" y="3000372"/>
            <a:ext cx="6400800" cy="1752600"/>
          </a:xfrm>
        </p:spPr>
        <p:txBody>
          <a:bodyPr/>
          <a:lstStyle>
            <a:lvl1pPr marL="0" indent="0" algn="ctr">
              <a:buNone/>
              <a:defRPr>
                <a:solidFill>
                  <a:schemeClr val="bg2">
                    <a:lumMod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CA" dirty="0"/>
          </a:p>
        </p:txBody>
      </p:sp>
      <p:sp>
        <p:nvSpPr>
          <p:cNvPr id="4" name="Date Placeholder 3"/>
          <p:cNvSpPr>
            <a:spLocks noGrp="1"/>
          </p:cNvSpPr>
          <p:nvPr>
            <p:ph type="dt" sz="half" idx="10"/>
          </p:nvPr>
        </p:nvSpPr>
        <p:spPr/>
        <p:txBody>
          <a:bodyPr/>
          <a:lstStyle/>
          <a:p>
            <a:fld id="{7B678152-E9E9-4398-8351-9D457D5E8637}" type="datetimeFigureOut">
              <a:rPr lang="en-US" smtClean="0"/>
              <a:pPr/>
              <a:t>4/28/2017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E46B51-50FC-41A3-948D-46F680ECA52D}"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CA" dirty="0"/>
          </a:p>
        </p:txBody>
      </p:sp>
      <p:sp>
        <p:nvSpPr>
          <p:cNvPr id="3" name="Content Placeholder 2"/>
          <p:cNvSpPr>
            <a:spLocks noGrp="1"/>
          </p:cNvSpPr>
          <p:nvPr>
            <p:ph idx="1"/>
          </p:nvPr>
        </p:nvSpPr>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7B678152-E9E9-4398-8351-9D457D5E8637}" type="datetimeFigureOut">
              <a:rPr lang="en-US" smtClean="0"/>
              <a:pPr/>
              <a:t>4/28/2017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CE46B51-50FC-41A3-948D-46F680ECA52D}"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bg2">
                    <a:lumMod val="10000"/>
                  </a:schemeClr>
                </a:solidFill>
              </a:defRPr>
            </a:lvl1pPr>
            <a:lvl2pPr>
              <a:defRPr sz="2400">
                <a:solidFill>
                  <a:schemeClr val="bg2">
                    <a:lumMod val="10000"/>
                  </a:schemeClr>
                </a:solidFill>
              </a:defRPr>
            </a:lvl2pPr>
            <a:lvl3pPr>
              <a:defRPr sz="2000">
                <a:solidFill>
                  <a:schemeClr val="bg2">
                    <a:lumMod val="10000"/>
                  </a:schemeClr>
                </a:solidFill>
              </a:defRPr>
            </a:lvl3pPr>
            <a:lvl4pPr>
              <a:defRPr sz="1800">
                <a:solidFill>
                  <a:schemeClr val="bg2">
                    <a:lumMod val="10000"/>
                  </a:schemeClr>
                </a:solidFill>
              </a:defRPr>
            </a:lvl4pPr>
            <a:lvl5pPr>
              <a:defRPr sz="1800">
                <a:solidFill>
                  <a:schemeClr val="bg2">
                    <a:lumMod val="1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bg2">
                    <a:lumMod val="10000"/>
                  </a:schemeClr>
                </a:solidFill>
              </a:defRPr>
            </a:lvl1pPr>
            <a:lvl2pPr>
              <a:defRPr sz="2400">
                <a:solidFill>
                  <a:schemeClr val="bg2">
                    <a:lumMod val="10000"/>
                  </a:schemeClr>
                </a:solidFill>
              </a:defRPr>
            </a:lvl2pPr>
            <a:lvl3pPr>
              <a:defRPr sz="2000">
                <a:solidFill>
                  <a:schemeClr val="bg2">
                    <a:lumMod val="10000"/>
                  </a:schemeClr>
                </a:solidFill>
              </a:defRPr>
            </a:lvl3pPr>
            <a:lvl4pPr>
              <a:defRPr sz="1800">
                <a:solidFill>
                  <a:schemeClr val="bg2">
                    <a:lumMod val="10000"/>
                  </a:schemeClr>
                </a:solidFill>
              </a:defRPr>
            </a:lvl4pPr>
            <a:lvl5pPr>
              <a:defRPr sz="1800">
                <a:solidFill>
                  <a:schemeClr val="bg2">
                    <a:lumMod val="1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Date Placeholder 4"/>
          <p:cNvSpPr>
            <a:spLocks noGrp="1"/>
          </p:cNvSpPr>
          <p:nvPr>
            <p:ph type="dt" sz="half" idx="10"/>
          </p:nvPr>
        </p:nvSpPr>
        <p:spPr/>
        <p:txBody>
          <a:bodyPr/>
          <a:lstStyle/>
          <a:p>
            <a:fld id="{7B678152-E9E9-4398-8351-9D457D5E8637}" type="datetimeFigureOut">
              <a:rPr lang="en-US" smtClean="0"/>
              <a:pPr/>
              <a:t>4/28/2017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E46B51-50FC-41A3-948D-46F680ECA52D}"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chemeClr val="bg2">
                    <a:lumMod val="1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2">
                    <a:lumMod val="10000"/>
                  </a:schemeClr>
                </a:solidFill>
              </a:defRPr>
            </a:lvl1pPr>
            <a:lvl2pPr>
              <a:defRPr sz="2000">
                <a:solidFill>
                  <a:schemeClr val="bg2">
                    <a:lumMod val="10000"/>
                  </a:schemeClr>
                </a:solidFill>
              </a:defRPr>
            </a:lvl2pPr>
            <a:lvl3pPr>
              <a:defRPr sz="1800">
                <a:solidFill>
                  <a:schemeClr val="bg2">
                    <a:lumMod val="10000"/>
                  </a:schemeClr>
                </a:solidFill>
              </a:defRPr>
            </a:lvl3pPr>
            <a:lvl4pPr>
              <a:defRPr sz="1600">
                <a:solidFill>
                  <a:schemeClr val="bg2">
                    <a:lumMod val="10000"/>
                  </a:schemeClr>
                </a:solidFill>
              </a:defRPr>
            </a:lvl4pPr>
            <a:lvl5pPr>
              <a:defRPr sz="1600">
                <a:solidFill>
                  <a:schemeClr val="bg2">
                    <a:lumMod val="1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chemeClr val="bg2">
                    <a:lumMod val="1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bg2">
                    <a:lumMod val="10000"/>
                  </a:schemeClr>
                </a:solidFill>
              </a:defRPr>
            </a:lvl1pPr>
            <a:lvl2pPr>
              <a:defRPr sz="2000">
                <a:solidFill>
                  <a:schemeClr val="bg2">
                    <a:lumMod val="10000"/>
                  </a:schemeClr>
                </a:solidFill>
              </a:defRPr>
            </a:lvl2pPr>
            <a:lvl3pPr>
              <a:defRPr sz="1800">
                <a:solidFill>
                  <a:schemeClr val="bg2">
                    <a:lumMod val="10000"/>
                  </a:schemeClr>
                </a:solidFill>
              </a:defRPr>
            </a:lvl3pPr>
            <a:lvl4pPr>
              <a:defRPr sz="1600">
                <a:solidFill>
                  <a:schemeClr val="bg2">
                    <a:lumMod val="10000"/>
                  </a:schemeClr>
                </a:solidFill>
              </a:defRPr>
            </a:lvl4pPr>
            <a:lvl5pPr>
              <a:defRPr sz="1600">
                <a:solidFill>
                  <a:schemeClr val="bg2">
                    <a:lumMod val="1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Date Placeholder 6"/>
          <p:cNvSpPr>
            <a:spLocks noGrp="1"/>
          </p:cNvSpPr>
          <p:nvPr>
            <p:ph type="dt" sz="half" idx="10"/>
          </p:nvPr>
        </p:nvSpPr>
        <p:spPr/>
        <p:txBody>
          <a:bodyPr/>
          <a:lstStyle/>
          <a:p>
            <a:fld id="{7B678152-E9E9-4398-8351-9D457D5E8637}" type="datetimeFigureOut">
              <a:rPr lang="en-US" smtClean="0"/>
              <a:pPr/>
              <a:t>4/28/2017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CE46B51-50FC-41A3-948D-46F680ECA52D}"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7B678152-E9E9-4398-8351-9D457D5E8637}" type="datetimeFigureOut">
              <a:rPr lang="en-US" smtClean="0"/>
              <a:pPr/>
              <a:t>4/28/2017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CE46B51-50FC-41A3-948D-46F680ECA52D}"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78152-E9E9-4398-8351-9D457D5E8637}" type="datetimeFigureOut">
              <a:rPr lang="en-US" smtClean="0"/>
              <a:pPr/>
              <a:t>4/28/2017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CE46B51-50FC-41A3-948D-46F680ECA52D}"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678152-E9E9-4398-8351-9D457D5E8637}" type="datetimeFigureOut">
              <a:rPr lang="en-US" smtClean="0"/>
              <a:pPr/>
              <a:t>4/28/2017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E46B51-50FC-41A3-948D-46F680ECA52D}"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2">
                    <a:lumMod val="10000"/>
                  </a:schemeClr>
                </a:solidFill>
              </a:defRPr>
            </a:lvl1pPr>
          </a:lstStyle>
          <a:p>
            <a:r>
              <a:rPr lang="en-US" dirty="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bg2">
                    <a:lumMod val="1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2">
                    <a:lumMod val="1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B678152-E9E9-4398-8351-9D457D5E8637}" type="datetimeFigureOut">
              <a:rPr lang="en-US" smtClean="0"/>
              <a:pPr/>
              <a:t>4/28/2017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CE46B51-50FC-41A3-948D-46F680ECA52D}"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Content Placeholder 3"/>
          <p:cNvSpPr>
            <a:spLocks noGrp="1"/>
          </p:cNvSpPr>
          <p:nvPr>
            <p:ph sz="half" idx="2"/>
          </p:nvPr>
        </p:nvSpPr>
        <p:spPr>
          <a:xfrm>
            <a:off x="454215" y="1600729"/>
            <a:ext cx="8261160" cy="4525698"/>
          </a:xfrm>
        </p:spPr>
        <p:txBody>
          <a:bodyPr/>
          <a:lstStyle>
            <a:lvl1pPr>
              <a:defRPr sz="1750"/>
            </a:lvl1pPr>
            <a:lvl2pPr>
              <a:defRPr sz="1500"/>
            </a:lvl2pPr>
            <a:lvl3pPr>
              <a:defRPr sz="1250"/>
            </a:lvl3pPr>
            <a:lvl4pPr>
              <a:defRPr sz="1250"/>
            </a:lvl4pPr>
            <a:lvl5pPr>
              <a:defRPr sz="1125"/>
            </a:lvl5pPr>
            <a:lvl6pPr>
              <a:defRPr sz="1125"/>
            </a:lvl6pPr>
            <a:lvl7pPr>
              <a:defRPr sz="1125"/>
            </a:lvl7pPr>
            <a:lvl8pPr>
              <a:defRPr sz="1125"/>
            </a:lvl8pPr>
            <a:lvl9pPr>
              <a:defRPr sz="112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40926581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2.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1"/>
          <p:cNvSpPr txBox="1">
            <a:spLocks/>
          </p:cNvSpPr>
          <p:nvPr userDrawn="1"/>
        </p:nvSpPr>
        <p:spPr>
          <a:xfrm>
            <a:off x="642910" y="2357430"/>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Click to edit Master title style</a:t>
            </a:r>
            <a:endParaRPr kumimoji="0" lang="en-CA"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Subtitle 2"/>
          <p:cNvSpPr txBox="1">
            <a:spLocks/>
          </p:cNvSpPr>
          <p:nvPr userDrawn="1"/>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rPr>
              <a:t>Click to edit Master subtitle style</a:t>
            </a:r>
            <a:endParaRPr kumimoji="0" lang="en-CA"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78152-E9E9-4398-8351-9D457D5E8637}" type="datetimeFigureOut">
              <a:rPr lang="en-US" smtClean="0"/>
              <a:pPr/>
              <a:t>4/28/2017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46B51-50FC-41A3-948D-46F680ECA52D}"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61"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2">
              <a:lumMod val="1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2">
              <a:lumMod val="1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2">
              <a:lumMod val="1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2">
              <a:lumMod val="1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2">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714348" y="2000240"/>
            <a:ext cx="7772400" cy="1470025"/>
          </a:xfrm>
        </p:spPr>
        <p:txBody>
          <a:bodyPr/>
          <a:lstStyle/>
          <a:p>
            <a:r>
              <a:rPr lang="en-US" dirty="0"/>
              <a:t>Real Property – PST Changes</a:t>
            </a:r>
            <a:endParaRPr lang="en-CA" dirty="0"/>
          </a:p>
        </p:txBody>
      </p:sp>
      <p:sp>
        <p:nvSpPr>
          <p:cNvPr id="5" name="Subtitle 4"/>
          <p:cNvSpPr>
            <a:spLocks noGrp="1"/>
          </p:cNvSpPr>
          <p:nvPr>
            <p:ph type="subTitle" idx="1"/>
          </p:nvPr>
        </p:nvSpPr>
        <p:spPr>
          <a:xfrm>
            <a:off x="1357290" y="3571876"/>
            <a:ext cx="6400800" cy="1752600"/>
          </a:xfrm>
        </p:spPr>
        <p:txBody>
          <a:bodyPr>
            <a:normAutofit fontScale="92500" lnSpcReduction="20000"/>
          </a:bodyPr>
          <a:lstStyle/>
          <a:p>
            <a:r>
              <a:rPr lang="en-US" dirty="0"/>
              <a:t>Information Session</a:t>
            </a:r>
          </a:p>
          <a:p>
            <a:r>
              <a:rPr lang="en-US" sz="2600" dirty="0"/>
              <a:t>in conjunction with the</a:t>
            </a:r>
          </a:p>
          <a:p>
            <a:r>
              <a:rPr lang="en-US" dirty="0"/>
              <a:t>Saskatchewan Construction Association</a:t>
            </a:r>
            <a:endParaRPr lang="en-CA" dirty="0"/>
          </a:p>
        </p:txBody>
      </p:sp>
      <p:sp>
        <p:nvSpPr>
          <p:cNvPr id="2" name="TextBox 1"/>
          <p:cNvSpPr txBox="1"/>
          <p:nvPr/>
        </p:nvSpPr>
        <p:spPr>
          <a:xfrm>
            <a:off x="536232" y="5320370"/>
            <a:ext cx="4032448" cy="738664"/>
          </a:xfrm>
          <a:prstGeom prst="rect">
            <a:avLst/>
          </a:prstGeom>
          <a:noFill/>
        </p:spPr>
        <p:txBody>
          <a:bodyPr wrap="square" rtlCol="0">
            <a:spAutoFit/>
          </a:bodyPr>
          <a:lstStyle/>
          <a:p>
            <a:r>
              <a:rPr lang="en-CA" sz="1400" dirty="0"/>
              <a:t>Presenter: 	Jeff Harrison, CPA, CMA</a:t>
            </a:r>
          </a:p>
          <a:p>
            <a:r>
              <a:rPr lang="en-CA" sz="1400" dirty="0"/>
              <a:t>	Senior Manager – Indirect Tax</a:t>
            </a:r>
          </a:p>
          <a:p>
            <a:r>
              <a:rPr lang="en-CA" sz="1400" dirty="0"/>
              <a:t>Date:  	May 1,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Taxable Real Property Services</a:t>
            </a:r>
          </a:p>
        </p:txBody>
      </p:sp>
      <p:sp>
        <p:nvSpPr>
          <p:cNvPr id="3" name="Content Placeholder 2"/>
          <p:cNvSpPr>
            <a:spLocks noGrp="1"/>
          </p:cNvSpPr>
          <p:nvPr>
            <p:ph idx="1"/>
          </p:nvPr>
        </p:nvSpPr>
        <p:spPr/>
        <p:txBody>
          <a:bodyPr/>
          <a:lstStyle/>
          <a:p>
            <a:r>
              <a:rPr lang="en-CA" dirty="0"/>
              <a:t>Construction</a:t>
            </a:r>
          </a:p>
          <a:p>
            <a:r>
              <a:rPr lang="en-CA" dirty="0"/>
              <a:t>Repair/Demolish</a:t>
            </a:r>
          </a:p>
          <a:p>
            <a:r>
              <a:rPr lang="en-CA" dirty="0"/>
              <a:t>Altering/Improvement</a:t>
            </a:r>
          </a:p>
          <a:p>
            <a:r>
              <a:rPr lang="en-CA" dirty="0"/>
              <a:t>Erecting new structures</a:t>
            </a:r>
          </a:p>
          <a:p>
            <a:r>
              <a:rPr lang="en-CA" dirty="0"/>
              <a:t>Remodelling/renovation</a:t>
            </a:r>
          </a:p>
          <a:p>
            <a:r>
              <a:rPr lang="en-CA" dirty="0"/>
              <a:t>Related services (warranties, maintenance contracts, insurance premiums)</a:t>
            </a:r>
          </a:p>
          <a:p>
            <a:pPr marL="0" indent="0">
              <a:buNone/>
            </a:pPr>
            <a:endParaRPr lang="en-CA" dirty="0"/>
          </a:p>
          <a:p>
            <a:endParaRPr lang="en-CA" dirty="0"/>
          </a:p>
        </p:txBody>
      </p:sp>
    </p:spTree>
    <p:extLst>
      <p:ext uri="{BB962C8B-B14F-4D97-AF65-F5344CB8AC3E}">
        <p14:creationId xmlns:p14="http://schemas.microsoft.com/office/powerpoint/2010/main" val="421531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Examples:</a:t>
            </a:r>
          </a:p>
        </p:txBody>
      </p:sp>
      <p:sp>
        <p:nvSpPr>
          <p:cNvPr id="3" name="Content Placeholder 2"/>
          <p:cNvSpPr>
            <a:spLocks noGrp="1"/>
          </p:cNvSpPr>
          <p:nvPr>
            <p:ph idx="1"/>
          </p:nvPr>
        </p:nvSpPr>
        <p:spPr/>
        <p:txBody>
          <a:bodyPr>
            <a:normAutofit lnSpcReduction="10000"/>
          </a:bodyPr>
          <a:lstStyle/>
          <a:p>
            <a:r>
              <a:rPr lang="en-CA" dirty="0"/>
              <a:t>Build a new house, commercial/industrial building (</a:t>
            </a:r>
            <a:r>
              <a:rPr lang="en-CA" dirty="0">
                <a:solidFill>
                  <a:srgbClr val="FF0000"/>
                </a:solidFill>
              </a:rPr>
              <a:t>land sale is exempt</a:t>
            </a:r>
            <a:r>
              <a:rPr lang="en-CA" dirty="0"/>
              <a:t>)</a:t>
            </a:r>
          </a:p>
          <a:p>
            <a:r>
              <a:rPr lang="en-CA" dirty="0"/>
              <a:t>Road construction</a:t>
            </a:r>
          </a:p>
          <a:p>
            <a:r>
              <a:rPr lang="en-CA" dirty="0"/>
              <a:t>Install a gas line, water line, pipeline, etc.</a:t>
            </a:r>
          </a:p>
          <a:p>
            <a:r>
              <a:rPr lang="en-CA" dirty="0"/>
              <a:t>Renovate interior/exterior of a building</a:t>
            </a:r>
          </a:p>
          <a:p>
            <a:r>
              <a:rPr lang="en-CA" dirty="0"/>
              <a:t>Install facia, soffits, eavestrough</a:t>
            </a:r>
          </a:p>
          <a:p>
            <a:r>
              <a:rPr lang="en-CA" dirty="0"/>
              <a:t>Install HVAC, plumbing, electrical, etc.</a:t>
            </a:r>
          </a:p>
          <a:p>
            <a:r>
              <a:rPr lang="en-CA" dirty="0"/>
              <a:t>Repair/alter/improve any of the above, etc.</a:t>
            </a:r>
          </a:p>
        </p:txBody>
      </p:sp>
    </p:spTree>
    <p:extLst>
      <p:ext uri="{BB962C8B-B14F-4D97-AF65-F5344CB8AC3E}">
        <p14:creationId xmlns:p14="http://schemas.microsoft.com/office/powerpoint/2010/main" val="54810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Maintain Real Property</a:t>
            </a:r>
          </a:p>
        </p:txBody>
      </p:sp>
      <p:sp>
        <p:nvSpPr>
          <p:cNvPr id="3" name="Content Placeholder 2"/>
          <p:cNvSpPr>
            <a:spLocks noGrp="1"/>
          </p:cNvSpPr>
          <p:nvPr>
            <p:ph idx="1"/>
          </p:nvPr>
        </p:nvSpPr>
        <p:spPr/>
        <p:txBody>
          <a:bodyPr>
            <a:normAutofit fontScale="92500" lnSpcReduction="20000"/>
          </a:bodyPr>
          <a:lstStyle/>
          <a:p>
            <a:r>
              <a:rPr lang="en-CA" dirty="0"/>
              <a:t>Maintenance services are not taxed</a:t>
            </a:r>
          </a:p>
          <a:p>
            <a:r>
              <a:rPr lang="en-CA" dirty="0"/>
              <a:t>Caution on defining what is maintenance vs repair</a:t>
            </a:r>
          </a:p>
          <a:p>
            <a:r>
              <a:rPr lang="en-CA" dirty="0"/>
              <a:t>Maintenance: Snow clearing, lawn care, etc.</a:t>
            </a:r>
          </a:p>
          <a:p>
            <a:pPr lvl="1"/>
            <a:r>
              <a:rPr lang="en-CA" dirty="0"/>
              <a:t>Grade a road – taxable service to real property</a:t>
            </a:r>
          </a:p>
          <a:p>
            <a:pPr lvl="1"/>
            <a:r>
              <a:rPr lang="en-CA" dirty="0"/>
              <a:t>Install sod, </a:t>
            </a:r>
            <a:r>
              <a:rPr lang="en-CA" dirty="0" err="1"/>
              <a:t>sprinkers</a:t>
            </a:r>
            <a:r>
              <a:rPr lang="en-CA" dirty="0"/>
              <a:t> – taxable - service to real property</a:t>
            </a:r>
          </a:p>
          <a:p>
            <a:pPr lvl="1"/>
            <a:r>
              <a:rPr lang="en-CA" dirty="0"/>
              <a:t>Maintain lawn (e.g.; spray for weeds) - Exempt</a:t>
            </a:r>
          </a:p>
          <a:p>
            <a:pPr lvl="1"/>
            <a:r>
              <a:rPr lang="en-CA" dirty="0"/>
              <a:t>Use bobcat to clear snow – Exempt services</a:t>
            </a:r>
          </a:p>
          <a:p>
            <a:pPr lvl="1"/>
            <a:r>
              <a:rPr lang="en-CA" dirty="0"/>
              <a:t>Use bobcat to fill/repair potholes in road – Taxable service</a:t>
            </a:r>
          </a:p>
        </p:txBody>
      </p:sp>
    </p:spTree>
    <p:extLst>
      <p:ext uri="{BB962C8B-B14F-4D97-AF65-F5344CB8AC3E}">
        <p14:creationId xmlns:p14="http://schemas.microsoft.com/office/powerpoint/2010/main" val="3629586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Land Development</a:t>
            </a:r>
          </a:p>
        </p:txBody>
      </p:sp>
      <p:sp>
        <p:nvSpPr>
          <p:cNvPr id="3" name="Content Placeholder 2"/>
          <p:cNvSpPr>
            <a:spLocks noGrp="1"/>
          </p:cNvSpPr>
          <p:nvPr>
            <p:ph idx="1"/>
          </p:nvPr>
        </p:nvSpPr>
        <p:spPr/>
        <p:txBody>
          <a:bodyPr/>
          <a:lstStyle/>
          <a:p>
            <a:r>
              <a:rPr lang="en-CA" dirty="0"/>
              <a:t>Infrastructure going into land – PST taxable on retail selling price</a:t>
            </a:r>
          </a:p>
          <a:p>
            <a:r>
              <a:rPr lang="en-CA" dirty="0"/>
              <a:t>Sale of land remains exempt</a:t>
            </a:r>
          </a:p>
          <a:p>
            <a:r>
              <a:rPr lang="en-CA" dirty="0"/>
              <a:t>WATCH to ensure PST is paid on taxable services to real property and tangible personal property going going into the land</a:t>
            </a:r>
          </a:p>
          <a:p>
            <a:r>
              <a:rPr lang="en-CA" dirty="0"/>
              <a:t>Sale of new structure (FMV of land is not taxed; new structure is taxable)</a:t>
            </a:r>
          </a:p>
        </p:txBody>
      </p:sp>
    </p:spTree>
    <p:extLst>
      <p:ext uri="{BB962C8B-B14F-4D97-AF65-F5344CB8AC3E}">
        <p14:creationId xmlns:p14="http://schemas.microsoft.com/office/powerpoint/2010/main" val="3056663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Renovations</a:t>
            </a:r>
          </a:p>
        </p:txBody>
      </p:sp>
      <p:sp>
        <p:nvSpPr>
          <p:cNvPr id="3" name="Content Placeholder 2"/>
          <p:cNvSpPr>
            <a:spLocks noGrp="1"/>
          </p:cNvSpPr>
          <p:nvPr>
            <p:ph idx="1"/>
          </p:nvPr>
        </p:nvSpPr>
        <p:spPr/>
        <p:txBody>
          <a:bodyPr>
            <a:normAutofit fontScale="85000" lnSpcReduction="20000"/>
          </a:bodyPr>
          <a:lstStyle/>
          <a:p>
            <a:r>
              <a:rPr lang="en-CA" dirty="0"/>
              <a:t>Old tax base rules followed on projects underway and/or contracted before April 1, 2017;</a:t>
            </a:r>
          </a:p>
          <a:p>
            <a:r>
              <a:rPr lang="en-CA" dirty="0"/>
              <a:t>Contracted </a:t>
            </a:r>
            <a:r>
              <a:rPr lang="en-CA" u="sng" dirty="0"/>
              <a:t>after</a:t>
            </a:r>
            <a:r>
              <a:rPr lang="en-CA" dirty="0"/>
              <a:t> March 31, 2017:</a:t>
            </a:r>
          </a:p>
          <a:p>
            <a:pPr lvl="1"/>
            <a:r>
              <a:rPr lang="en-CA" dirty="0"/>
              <a:t>Renovation service taxed on entire service</a:t>
            </a:r>
          </a:p>
          <a:p>
            <a:pPr lvl="1"/>
            <a:r>
              <a:rPr lang="en-CA" dirty="0"/>
              <a:t>If doing renovations for yourself (e.g.; in a business, for your business), PST payable on materials;</a:t>
            </a:r>
          </a:p>
          <a:p>
            <a:pPr lvl="1"/>
            <a:r>
              <a:rPr lang="en-CA" dirty="0"/>
              <a:t>If contracted – entire price</a:t>
            </a:r>
          </a:p>
          <a:p>
            <a:pPr lvl="2"/>
            <a:r>
              <a:rPr lang="en-CA" dirty="0"/>
              <a:t>Internal labour component on your own renovations is not self-assessed</a:t>
            </a:r>
          </a:p>
          <a:p>
            <a:pPr lvl="1"/>
            <a:r>
              <a:rPr lang="en-CA" dirty="0"/>
              <a:t>If charging for services, retail selling price rules apply (e.g.; new rules)</a:t>
            </a:r>
          </a:p>
          <a:p>
            <a:pPr lvl="1"/>
            <a:r>
              <a:rPr lang="en-CA" dirty="0"/>
              <a:t>Subsequent sale of property – PST exempt</a:t>
            </a:r>
          </a:p>
        </p:txBody>
      </p:sp>
    </p:spTree>
    <p:extLst>
      <p:ext uri="{BB962C8B-B14F-4D97-AF65-F5344CB8AC3E}">
        <p14:creationId xmlns:p14="http://schemas.microsoft.com/office/powerpoint/2010/main" val="2452283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Transition Rules</a:t>
            </a:r>
          </a:p>
        </p:txBody>
      </p:sp>
      <p:sp>
        <p:nvSpPr>
          <p:cNvPr id="3" name="Content Placeholder 2"/>
          <p:cNvSpPr>
            <a:spLocks noGrp="1"/>
          </p:cNvSpPr>
          <p:nvPr>
            <p:ph idx="1"/>
          </p:nvPr>
        </p:nvSpPr>
        <p:spPr/>
        <p:txBody>
          <a:bodyPr>
            <a:normAutofit fontScale="77500" lnSpcReduction="20000"/>
          </a:bodyPr>
          <a:lstStyle/>
          <a:p>
            <a:r>
              <a:rPr lang="en-CA" dirty="0"/>
              <a:t>Agreement in place </a:t>
            </a:r>
            <a:r>
              <a:rPr lang="en-CA" b="1" dirty="0"/>
              <a:t>before April 1, 2017</a:t>
            </a:r>
          </a:p>
          <a:p>
            <a:pPr lvl="1"/>
            <a:r>
              <a:rPr lang="en-CA" dirty="0"/>
              <a:t>Contractor and subcontractors to that original agreement are grandfathered under old rules</a:t>
            </a:r>
          </a:p>
          <a:p>
            <a:pPr lvl="2"/>
            <a:r>
              <a:rPr lang="en-CA" b="1" dirty="0">
                <a:solidFill>
                  <a:srgbClr val="FF0000"/>
                </a:solidFill>
              </a:rPr>
              <a:t>NEED EXECUTED DOCUMENTS TO SUPPORT THIS!</a:t>
            </a:r>
          </a:p>
          <a:p>
            <a:pPr lvl="2"/>
            <a:r>
              <a:rPr lang="en-CA" b="1" dirty="0">
                <a:solidFill>
                  <a:srgbClr val="FF0000"/>
                </a:solidFill>
              </a:rPr>
              <a:t>NOT ALL SUBCONTRACTORS WILL BE GRANDFATHERED</a:t>
            </a:r>
          </a:p>
          <a:p>
            <a:pPr lvl="1"/>
            <a:r>
              <a:rPr lang="en-CA" dirty="0"/>
              <a:t>Work that is tendered and closed before April 1, 2017 should fall to old tax base rules</a:t>
            </a:r>
          </a:p>
          <a:p>
            <a:pPr lvl="1"/>
            <a:r>
              <a:rPr lang="en-CA" dirty="0"/>
              <a:t>Bids, letters of intent, PO’s – not sufficient on their own</a:t>
            </a:r>
          </a:p>
          <a:p>
            <a:pPr lvl="1"/>
            <a:r>
              <a:rPr lang="en-CA" dirty="0"/>
              <a:t>MUST have documented support old rules are eligible to be followed</a:t>
            </a:r>
          </a:p>
          <a:p>
            <a:pPr lvl="1"/>
            <a:r>
              <a:rPr lang="en-CA" dirty="0"/>
              <a:t>Invoicing would continue under old rules</a:t>
            </a:r>
          </a:p>
          <a:p>
            <a:pPr lvl="2"/>
            <a:r>
              <a:rPr lang="en-CA" dirty="0"/>
              <a:t>This period may be closed off in the near future</a:t>
            </a:r>
          </a:p>
          <a:p>
            <a:pPr marL="457200" lvl="1" indent="0">
              <a:buNone/>
            </a:pPr>
            <a:endParaRPr lang="en-CA" dirty="0"/>
          </a:p>
          <a:p>
            <a:pPr lvl="1"/>
            <a:endParaRPr lang="en-CA" dirty="0"/>
          </a:p>
        </p:txBody>
      </p:sp>
    </p:spTree>
    <p:extLst>
      <p:ext uri="{BB962C8B-B14F-4D97-AF65-F5344CB8AC3E}">
        <p14:creationId xmlns:p14="http://schemas.microsoft.com/office/powerpoint/2010/main" val="15012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Transitional Rules – Old Rules</a:t>
            </a:r>
            <a:br>
              <a:rPr lang="en-CA" dirty="0"/>
            </a:br>
            <a:r>
              <a:rPr lang="en-CA" dirty="0"/>
              <a:t>Land Developers/Contractors</a:t>
            </a:r>
            <a:endParaRPr lang="en-CA" dirty="0"/>
          </a:p>
        </p:txBody>
      </p:sp>
      <p:sp>
        <p:nvSpPr>
          <p:cNvPr id="3" name="Content Placeholder 2"/>
          <p:cNvSpPr>
            <a:spLocks noGrp="1"/>
          </p:cNvSpPr>
          <p:nvPr>
            <p:ph idx="1"/>
          </p:nvPr>
        </p:nvSpPr>
        <p:spPr/>
        <p:txBody>
          <a:bodyPr/>
          <a:lstStyle/>
          <a:p>
            <a:r>
              <a:rPr lang="en-CA" dirty="0"/>
              <a:t>One of more of these conditions need to be met:</a:t>
            </a:r>
          </a:p>
          <a:p>
            <a:pPr marL="514350" indent="-514350">
              <a:buAutoNum type="arabicParenR"/>
            </a:pPr>
            <a:r>
              <a:rPr lang="en-CA" dirty="0"/>
              <a:t>Executed service agreement in place prior to April 1, 2017</a:t>
            </a:r>
          </a:p>
          <a:p>
            <a:pPr marL="514350" indent="-514350">
              <a:buAutoNum type="arabicParenR"/>
            </a:pPr>
            <a:r>
              <a:rPr lang="en-CA" dirty="0"/>
              <a:t>Work was solicited and awarded prior to April 1 (within 60 calendar days letter of award must be received)</a:t>
            </a:r>
          </a:p>
          <a:p>
            <a:pPr marL="0" indent="0">
              <a:buNone/>
            </a:pPr>
            <a:r>
              <a:rPr lang="en-CA" dirty="0"/>
              <a:t>	</a:t>
            </a:r>
            <a:r>
              <a:rPr lang="en-CA" b="1" dirty="0">
                <a:solidFill>
                  <a:srgbClr val="FF0000"/>
                </a:solidFill>
              </a:rPr>
              <a:t>NEED SUPPORTING DOCUMENTS</a:t>
            </a:r>
          </a:p>
        </p:txBody>
      </p:sp>
    </p:spTree>
    <p:extLst>
      <p:ext uri="{BB962C8B-B14F-4D97-AF65-F5344CB8AC3E}">
        <p14:creationId xmlns:p14="http://schemas.microsoft.com/office/powerpoint/2010/main" val="203779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Transitional Rules – Old Rules</a:t>
            </a:r>
            <a:br>
              <a:rPr lang="en-CA" dirty="0"/>
            </a:br>
            <a:r>
              <a:rPr lang="en-CA" dirty="0"/>
              <a:t>Developers/Builders/Contractors</a:t>
            </a:r>
          </a:p>
        </p:txBody>
      </p:sp>
      <p:sp>
        <p:nvSpPr>
          <p:cNvPr id="3" name="Content Placeholder 2"/>
          <p:cNvSpPr>
            <a:spLocks noGrp="1"/>
          </p:cNvSpPr>
          <p:nvPr>
            <p:ph idx="1"/>
          </p:nvPr>
        </p:nvSpPr>
        <p:spPr/>
        <p:txBody>
          <a:bodyPr>
            <a:normAutofit/>
          </a:bodyPr>
          <a:lstStyle/>
          <a:p>
            <a:r>
              <a:rPr lang="en-CA" dirty="0"/>
              <a:t>One of more of these conditions need to be met:</a:t>
            </a:r>
          </a:p>
          <a:p>
            <a:pPr marL="514350" indent="-514350">
              <a:buAutoNum type="arabicParenR"/>
            </a:pPr>
            <a:r>
              <a:rPr lang="en-CA" dirty="0"/>
              <a:t>Executed contract in place in place prior to April 1, 2017, or an offer available for acceptance with a 30 day period in place prior to April 1, 2017 (price has been determined)</a:t>
            </a:r>
          </a:p>
          <a:p>
            <a:endParaRPr lang="en-CA" dirty="0"/>
          </a:p>
        </p:txBody>
      </p:sp>
    </p:spTree>
    <p:extLst>
      <p:ext uri="{BB962C8B-B14F-4D97-AF65-F5344CB8AC3E}">
        <p14:creationId xmlns:p14="http://schemas.microsoft.com/office/powerpoint/2010/main" val="810787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Transitional Rules – Old Rules</a:t>
            </a:r>
            <a:br>
              <a:rPr lang="en-CA" dirty="0"/>
            </a:br>
            <a:r>
              <a:rPr lang="en-CA" dirty="0"/>
              <a:t>Developers/Builders/Contractors</a:t>
            </a:r>
          </a:p>
        </p:txBody>
      </p:sp>
      <p:sp>
        <p:nvSpPr>
          <p:cNvPr id="3" name="Content Placeholder 2"/>
          <p:cNvSpPr>
            <a:spLocks noGrp="1"/>
          </p:cNvSpPr>
          <p:nvPr>
            <p:ph idx="1"/>
          </p:nvPr>
        </p:nvSpPr>
        <p:spPr/>
        <p:txBody>
          <a:bodyPr>
            <a:normAutofit/>
          </a:bodyPr>
          <a:lstStyle/>
          <a:p>
            <a:r>
              <a:rPr lang="en-CA" dirty="0"/>
              <a:t>One of more of these conditions need to be met:</a:t>
            </a:r>
          </a:p>
          <a:p>
            <a:pPr marL="514350" indent="-514350">
              <a:buAutoNum type="arabicParenR"/>
            </a:pPr>
            <a:r>
              <a:rPr lang="en-CA" dirty="0"/>
              <a:t>Executed contract in place in place prior to April 1, 2017, or an offer available for acceptance with a 30 day period in place prior to April 1, 2017 (price has been determined)</a:t>
            </a:r>
          </a:p>
          <a:p>
            <a:endParaRPr lang="en-CA" dirty="0"/>
          </a:p>
        </p:txBody>
      </p:sp>
    </p:spTree>
    <p:extLst>
      <p:ext uri="{BB962C8B-B14F-4D97-AF65-F5344CB8AC3E}">
        <p14:creationId xmlns:p14="http://schemas.microsoft.com/office/powerpoint/2010/main" val="1341619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Transitional Rules – Old Rules</a:t>
            </a:r>
            <a:br>
              <a:rPr lang="en-CA" dirty="0"/>
            </a:br>
            <a:r>
              <a:rPr lang="en-CA" dirty="0"/>
              <a:t>Developers/Builders/Contractors</a:t>
            </a:r>
          </a:p>
        </p:txBody>
      </p:sp>
      <p:sp>
        <p:nvSpPr>
          <p:cNvPr id="3" name="Content Placeholder 2"/>
          <p:cNvSpPr>
            <a:spLocks noGrp="1"/>
          </p:cNvSpPr>
          <p:nvPr>
            <p:ph idx="1"/>
          </p:nvPr>
        </p:nvSpPr>
        <p:spPr/>
        <p:txBody>
          <a:bodyPr>
            <a:normAutofit/>
          </a:bodyPr>
          <a:lstStyle/>
          <a:p>
            <a:r>
              <a:rPr lang="en-CA" dirty="0"/>
              <a:t>One of more of these conditions need to be met:</a:t>
            </a:r>
          </a:p>
          <a:p>
            <a:pPr marL="0" indent="0">
              <a:buNone/>
            </a:pPr>
            <a:r>
              <a:rPr lang="en-CA" dirty="0"/>
              <a:t>2) Residential or commercial building is </a:t>
            </a:r>
            <a:r>
              <a:rPr lang="en-CA" i="1" u="sng" dirty="0"/>
              <a:t>under construction </a:t>
            </a:r>
            <a:r>
              <a:rPr lang="en-CA" dirty="0"/>
              <a:t>before April 1, 2017;</a:t>
            </a:r>
          </a:p>
          <a:p>
            <a:pPr marL="0" indent="0">
              <a:buNone/>
            </a:pPr>
            <a:r>
              <a:rPr lang="en-CA" dirty="0"/>
              <a:t>3) Based on dollar value majority of subtrade agreements have been entered into before April 1, 2017</a:t>
            </a:r>
          </a:p>
          <a:p>
            <a:pPr marL="0" indent="0">
              <a:buNone/>
            </a:pPr>
            <a:r>
              <a:rPr lang="en-CA" dirty="0"/>
              <a:t>	</a:t>
            </a:r>
            <a:r>
              <a:rPr lang="en-CA" b="1" dirty="0">
                <a:solidFill>
                  <a:srgbClr val="FF0000"/>
                </a:solidFill>
              </a:rPr>
              <a:t>NEED SUPPORTING DOCUMENTS</a:t>
            </a:r>
          </a:p>
          <a:p>
            <a:endParaRPr lang="en-CA" dirty="0"/>
          </a:p>
        </p:txBody>
      </p:sp>
    </p:spTree>
    <p:extLst>
      <p:ext uri="{BB962C8B-B14F-4D97-AF65-F5344CB8AC3E}">
        <p14:creationId xmlns:p14="http://schemas.microsoft.com/office/powerpoint/2010/main" val="3720069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Legal Caveat</a:t>
            </a:r>
          </a:p>
        </p:txBody>
      </p:sp>
      <p:sp>
        <p:nvSpPr>
          <p:cNvPr id="3" name="Content Placeholder 2"/>
          <p:cNvSpPr>
            <a:spLocks noGrp="1"/>
          </p:cNvSpPr>
          <p:nvPr>
            <p:ph idx="1"/>
          </p:nvPr>
        </p:nvSpPr>
        <p:spPr/>
        <p:txBody>
          <a:bodyPr>
            <a:normAutofit/>
          </a:bodyPr>
          <a:lstStyle/>
          <a:p>
            <a:pPr marL="0" indent="0">
              <a:buNone/>
            </a:pPr>
            <a:r>
              <a:rPr lang="en-CA" sz="2400" dirty="0"/>
              <a:t>The information contained in this document contains a general overview of the subject, is provided solely for educational and informational purposes, and may not be applicable to a specific case, set of circumstances or facts.  This material is based on laws and practices that are subject to change and may not represent the views of MNP LLP and/or Saskatchewan Finance.  This general information is current as of the date of the document and should not be regarded as a substitute for professional advice.</a:t>
            </a:r>
          </a:p>
        </p:txBody>
      </p:sp>
    </p:spTree>
    <p:extLst>
      <p:ext uri="{BB962C8B-B14F-4D97-AF65-F5344CB8AC3E}">
        <p14:creationId xmlns:p14="http://schemas.microsoft.com/office/powerpoint/2010/main" val="2740751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Phased Development</a:t>
            </a:r>
          </a:p>
        </p:txBody>
      </p:sp>
      <p:sp>
        <p:nvSpPr>
          <p:cNvPr id="3" name="Content Placeholder 2"/>
          <p:cNvSpPr>
            <a:spLocks noGrp="1"/>
          </p:cNvSpPr>
          <p:nvPr>
            <p:ph idx="1"/>
          </p:nvPr>
        </p:nvSpPr>
        <p:spPr/>
        <p:txBody>
          <a:bodyPr/>
          <a:lstStyle/>
          <a:p>
            <a:r>
              <a:rPr lang="en-CA" dirty="0"/>
              <a:t>Those phases that qualify under the old rules -&gt; follow old rules through completion (change order exception)</a:t>
            </a:r>
          </a:p>
          <a:p>
            <a:r>
              <a:rPr lang="en-CA" dirty="0"/>
              <a:t>Therefore, phase by phase project work must be considered carefully</a:t>
            </a:r>
          </a:p>
          <a:p>
            <a:endParaRPr lang="en-CA" dirty="0"/>
          </a:p>
        </p:txBody>
      </p:sp>
    </p:spTree>
    <p:extLst>
      <p:ext uri="{BB962C8B-B14F-4D97-AF65-F5344CB8AC3E}">
        <p14:creationId xmlns:p14="http://schemas.microsoft.com/office/powerpoint/2010/main" val="3078031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Transitional - Change Orders</a:t>
            </a:r>
          </a:p>
        </p:txBody>
      </p:sp>
      <p:sp>
        <p:nvSpPr>
          <p:cNvPr id="3" name="Content Placeholder 2"/>
          <p:cNvSpPr>
            <a:spLocks noGrp="1"/>
          </p:cNvSpPr>
          <p:nvPr>
            <p:ph idx="1"/>
          </p:nvPr>
        </p:nvSpPr>
        <p:spPr/>
        <p:txBody>
          <a:bodyPr>
            <a:normAutofit fontScale="92500" lnSpcReduction="20000"/>
          </a:bodyPr>
          <a:lstStyle/>
          <a:p>
            <a:r>
              <a:rPr lang="en-CA" dirty="0"/>
              <a:t>First change order that causes total to exceed 10% (and all subsequent change orders) fall to new PST rules</a:t>
            </a:r>
          </a:p>
          <a:p>
            <a:r>
              <a:rPr lang="en-CA" dirty="0"/>
              <a:t>Based on original contract price and change orders up to March 31 (becomes the new value to measure the 10% change)</a:t>
            </a:r>
          </a:p>
          <a:p>
            <a:r>
              <a:rPr lang="en-CA" dirty="0"/>
              <a:t>Cumulative change order measured April 1, 2017 onward</a:t>
            </a:r>
          </a:p>
          <a:p>
            <a:r>
              <a:rPr lang="en-CA" dirty="0"/>
              <a:t>Once exceeds 10% - all post-10% change orders subject to PST on retail selling price (taxed at 6% rate)</a:t>
            </a:r>
          </a:p>
        </p:txBody>
      </p:sp>
    </p:spTree>
    <p:extLst>
      <p:ext uri="{BB962C8B-B14F-4D97-AF65-F5344CB8AC3E}">
        <p14:creationId xmlns:p14="http://schemas.microsoft.com/office/powerpoint/2010/main" val="1660927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Transitional - Change Orders</a:t>
            </a:r>
            <a:endParaRPr lang="en-CA" dirty="0"/>
          </a:p>
        </p:txBody>
      </p:sp>
      <p:sp>
        <p:nvSpPr>
          <p:cNvPr id="3" name="Content Placeholder 2"/>
          <p:cNvSpPr>
            <a:spLocks noGrp="1"/>
          </p:cNvSpPr>
          <p:nvPr>
            <p:ph idx="1"/>
          </p:nvPr>
        </p:nvSpPr>
        <p:spPr/>
        <p:txBody>
          <a:bodyPr/>
          <a:lstStyle/>
          <a:p>
            <a:r>
              <a:rPr lang="en-CA" dirty="0"/>
              <a:t>Agreements that include conditions yet to be removed that impact pricing</a:t>
            </a:r>
          </a:p>
          <a:p>
            <a:r>
              <a:rPr lang="en-CA" dirty="0"/>
              <a:t>These are treated as change orders</a:t>
            </a:r>
          </a:p>
          <a:p>
            <a:r>
              <a:rPr lang="en-CA" dirty="0"/>
              <a:t>If under old rules, watch for 10% limit</a:t>
            </a:r>
          </a:p>
        </p:txBody>
      </p:sp>
    </p:spTree>
    <p:extLst>
      <p:ext uri="{BB962C8B-B14F-4D97-AF65-F5344CB8AC3E}">
        <p14:creationId xmlns:p14="http://schemas.microsoft.com/office/powerpoint/2010/main" val="3820922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Transitional Rules</a:t>
            </a:r>
          </a:p>
        </p:txBody>
      </p:sp>
      <p:sp>
        <p:nvSpPr>
          <p:cNvPr id="3" name="Content Placeholder 2"/>
          <p:cNvSpPr>
            <a:spLocks noGrp="1"/>
          </p:cNvSpPr>
          <p:nvPr>
            <p:ph idx="1"/>
          </p:nvPr>
        </p:nvSpPr>
        <p:spPr/>
        <p:txBody>
          <a:bodyPr/>
          <a:lstStyle/>
          <a:p>
            <a:r>
              <a:rPr lang="en-CA" dirty="0"/>
              <a:t> Master Services arrangements not eligible</a:t>
            </a:r>
          </a:p>
          <a:p>
            <a:pPr lvl="1"/>
            <a:r>
              <a:rPr lang="en-CA" dirty="0"/>
              <a:t>Open ended agreements to provide services as needed</a:t>
            </a:r>
          </a:p>
          <a:p>
            <a:pPr lvl="1"/>
            <a:r>
              <a:rPr lang="en-CA" dirty="0"/>
              <a:t>Not viewed as specific arrangement to be grandfathered</a:t>
            </a:r>
          </a:p>
          <a:p>
            <a:pPr lvl="1"/>
            <a:r>
              <a:rPr lang="en-CA" dirty="0"/>
              <a:t>New rules apply for service provided after March 31, 2017</a:t>
            </a:r>
          </a:p>
        </p:txBody>
      </p:sp>
    </p:spTree>
    <p:extLst>
      <p:ext uri="{BB962C8B-B14F-4D97-AF65-F5344CB8AC3E}">
        <p14:creationId xmlns:p14="http://schemas.microsoft.com/office/powerpoint/2010/main" val="3986870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Transition Specifics </a:t>
            </a:r>
            <a:br>
              <a:rPr lang="en-CA" dirty="0"/>
            </a:br>
            <a:r>
              <a:rPr lang="en-CA" dirty="0"/>
              <a:t>Pre-April 1, 2017</a:t>
            </a:r>
          </a:p>
        </p:txBody>
      </p:sp>
      <p:sp>
        <p:nvSpPr>
          <p:cNvPr id="3" name="Content Placeholder 2"/>
          <p:cNvSpPr>
            <a:spLocks noGrp="1"/>
          </p:cNvSpPr>
          <p:nvPr>
            <p:ph idx="1"/>
          </p:nvPr>
        </p:nvSpPr>
        <p:spPr/>
        <p:txBody>
          <a:bodyPr/>
          <a:lstStyle/>
          <a:p>
            <a:r>
              <a:rPr lang="en-CA" dirty="0"/>
              <a:t>Builds under pre-April 1, 2017 contract remain under old rules</a:t>
            </a:r>
          </a:p>
          <a:p>
            <a:r>
              <a:rPr lang="en-CA" dirty="0"/>
              <a:t>Inventory for sale (e.g. new houses, spec houses, etc.) – Exempt on sale</a:t>
            </a:r>
          </a:p>
          <a:p>
            <a:r>
              <a:rPr lang="en-CA" dirty="0"/>
              <a:t>In-progress construction – exempt on sale or on construction services</a:t>
            </a:r>
          </a:p>
          <a:p>
            <a:r>
              <a:rPr lang="en-CA" dirty="0"/>
              <a:t>PST paid on materials not eligible for credits</a:t>
            </a:r>
          </a:p>
        </p:txBody>
      </p:sp>
    </p:spTree>
    <p:extLst>
      <p:ext uri="{BB962C8B-B14F-4D97-AF65-F5344CB8AC3E}">
        <p14:creationId xmlns:p14="http://schemas.microsoft.com/office/powerpoint/2010/main" val="1768922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Transitional - Inventory</a:t>
            </a:r>
          </a:p>
        </p:txBody>
      </p:sp>
      <p:sp>
        <p:nvSpPr>
          <p:cNvPr id="3" name="Content Placeholder 2"/>
          <p:cNvSpPr>
            <a:spLocks noGrp="1"/>
          </p:cNvSpPr>
          <p:nvPr>
            <p:ph idx="1"/>
          </p:nvPr>
        </p:nvSpPr>
        <p:spPr/>
        <p:txBody>
          <a:bodyPr/>
          <a:lstStyle/>
          <a:p>
            <a:r>
              <a:rPr lang="en-CA" dirty="0"/>
              <a:t>PST paid materials are eligible for a credit when in relation to NEW rule application</a:t>
            </a:r>
          </a:p>
          <a:p>
            <a:r>
              <a:rPr lang="en-CA" dirty="0"/>
              <a:t>Credit is used to reduce PST collectible in a subsequent return</a:t>
            </a:r>
          </a:p>
          <a:p>
            <a:pPr lvl="1"/>
            <a:r>
              <a:rPr lang="en-CA" dirty="0"/>
              <a:t>Cannot create a refund; claim remaining credit in another PST return</a:t>
            </a:r>
          </a:p>
          <a:p>
            <a:pPr lvl="1"/>
            <a:r>
              <a:rPr lang="en-CA" dirty="0"/>
              <a:t>DOCUMENT support for the PST credits</a:t>
            </a:r>
          </a:p>
        </p:txBody>
      </p:sp>
    </p:spTree>
    <p:extLst>
      <p:ext uri="{BB962C8B-B14F-4D97-AF65-F5344CB8AC3E}">
        <p14:creationId xmlns:p14="http://schemas.microsoft.com/office/powerpoint/2010/main" val="2836013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Examples – Existing Services</a:t>
            </a:r>
          </a:p>
        </p:txBody>
      </p:sp>
      <p:sp>
        <p:nvSpPr>
          <p:cNvPr id="3" name="Content Placeholder 2"/>
          <p:cNvSpPr>
            <a:spLocks noGrp="1"/>
          </p:cNvSpPr>
          <p:nvPr>
            <p:ph idx="1"/>
          </p:nvPr>
        </p:nvSpPr>
        <p:spPr/>
        <p:txBody>
          <a:bodyPr>
            <a:normAutofit/>
          </a:bodyPr>
          <a:lstStyle/>
          <a:p>
            <a:r>
              <a:rPr lang="en-CA" dirty="0"/>
              <a:t>Old tax base rules:</a:t>
            </a:r>
          </a:p>
          <a:p>
            <a:pPr lvl="1"/>
            <a:r>
              <a:rPr lang="en-CA" dirty="0"/>
              <a:t>Building inventory completed prior to April 1st</a:t>
            </a:r>
          </a:p>
          <a:p>
            <a:pPr lvl="1"/>
            <a:r>
              <a:rPr lang="en-CA" dirty="0"/>
              <a:t>Builds under construction prior to April 1</a:t>
            </a:r>
            <a:r>
              <a:rPr lang="en-CA" baseline="30000" dirty="0"/>
              <a:t>st</a:t>
            </a:r>
            <a:endParaRPr lang="en-CA" dirty="0"/>
          </a:p>
          <a:p>
            <a:pPr lvl="1"/>
            <a:r>
              <a:rPr lang="en-CA" dirty="0"/>
              <a:t>Agreements in place prior to April 1st, construction not started</a:t>
            </a:r>
          </a:p>
          <a:p>
            <a:pPr lvl="1"/>
            <a:r>
              <a:rPr lang="en-CA" dirty="0"/>
              <a:t>Constructed house/commercial/industrial building completed or under construction prior to April 1 and subsequently leased</a:t>
            </a:r>
          </a:p>
          <a:p>
            <a:pPr lvl="1"/>
            <a:r>
              <a:rPr lang="en-CA" dirty="0"/>
              <a:t>Subtrades to these contracts – old rules</a:t>
            </a:r>
          </a:p>
        </p:txBody>
      </p:sp>
    </p:spTree>
    <p:extLst>
      <p:ext uri="{BB962C8B-B14F-4D97-AF65-F5344CB8AC3E}">
        <p14:creationId xmlns:p14="http://schemas.microsoft.com/office/powerpoint/2010/main" val="548439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Examples – New Services</a:t>
            </a:r>
          </a:p>
        </p:txBody>
      </p:sp>
      <p:sp>
        <p:nvSpPr>
          <p:cNvPr id="3" name="Content Placeholder 2"/>
          <p:cNvSpPr>
            <a:spLocks noGrp="1"/>
          </p:cNvSpPr>
          <p:nvPr>
            <p:ph idx="1"/>
          </p:nvPr>
        </p:nvSpPr>
        <p:spPr/>
        <p:txBody>
          <a:bodyPr>
            <a:normAutofit fontScale="92500" lnSpcReduction="10000"/>
          </a:bodyPr>
          <a:lstStyle/>
          <a:p>
            <a:r>
              <a:rPr lang="en-CA" dirty="0"/>
              <a:t>New Rules</a:t>
            </a:r>
          </a:p>
          <a:p>
            <a:pPr lvl="1"/>
            <a:r>
              <a:rPr lang="en-CA" dirty="0"/>
              <a:t>Construction contract not in place by March 31</a:t>
            </a:r>
            <a:r>
              <a:rPr lang="en-CA" baseline="30000" dirty="0"/>
              <a:t>st</a:t>
            </a:r>
            <a:r>
              <a:rPr lang="en-CA" dirty="0"/>
              <a:t> (subtrades to the main contract also under new rules)</a:t>
            </a:r>
          </a:p>
          <a:p>
            <a:pPr lvl="1"/>
            <a:r>
              <a:rPr lang="en-CA" dirty="0"/>
              <a:t>Construction/alteration/improvement </a:t>
            </a:r>
            <a:r>
              <a:rPr lang="en-CA" i="1" u="sng" dirty="0"/>
              <a:t>contracted</a:t>
            </a:r>
            <a:r>
              <a:rPr lang="en-CA" dirty="0"/>
              <a:t> after March 31</a:t>
            </a:r>
          </a:p>
          <a:p>
            <a:pPr lvl="2"/>
            <a:r>
              <a:rPr lang="en-CA" dirty="0"/>
              <a:t>New builds, construction services, renovations, </a:t>
            </a:r>
            <a:r>
              <a:rPr lang="en-CA" dirty="0" err="1"/>
              <a:t>etc</a:t>
            </a:r>
            <a:r>
              <a:rPr lang="en-CA" dirty="0"/>
              <a:t> </a:t>
            </a:r>
          </a:p>
          <a:p>
            <a:pPr lvl="1"/>
            <a:r>
              <a:rPr lang="en-CA" dirty="0"/>
              <a:t>Change orders &gt;10% on a cumulative basis from Apr 1/17 onward (e.g.; contract under old rule); 6% PST applies on change orders beyond the 10%.</a:t>
            </a:r>
          </a:p>
        </p:txBody>
      </p:sp>
    </p:spTree>
    <p:extLst>
      <p:ext uri="{BB962C8B-B14F-4D97-AF65-F5344CB8AC3E}">
        <p14:creationId xmlns:p14="http://schemas.microsoft.com/office/powerpoint/2010/main" val="581124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46905022"/>
              </p:ext>
            </p:extLst>
          </p:nvPr>
        </p:nvGraphicFramePr>
        <p:xfrm>
          <a:off x="323528" y="260647"/>
          <a:ext cx="8640962" cy="5688653"/>
        </p:xfrm>
        <a:graphic>
          <a:graphicData uri="http://schemas.openxmlformats.org/drawingml/2006/table">
            <a:tbl>
              <a:tblPr>
                <a:tableStyleId>{5C22544A-7EE6-4342-B048-85BDC9FD1C3A}</a:tableStyleId>
              </a:tblPr>
              <a:tblGrid>
                <a:gridCol w="326075">
                  <a:extLst>
                    <a:ext uri="{9D8B030D-6E8A-4147-A177-3AD203B41FA5}">
                      <a16:colId xmlns:a16="http://schemas.microsoft.com/office/drawing/2014/main" val="3392166719"/>
                    </a:ext>
                  </a:extLst>
                </a:gridCol>
                <a:gridCol w="489111">
                  <a:extLst>
                    <a:ext uri="{9D8B030D-6E8A-4147-A177-3AD203B41FA5}">
                      <a16:colId xmlns:a16="http://schemas.microsoft.com/office/drawing/2014/main" val="4048195559"/>
                    </a:ext>
                  </a:extLst>
                </a:gridCol>
                <a:gridCol w="489111">
                  <a:extLst>
                    <a:ext uri="{9D8B030D-6E8A-4147-A177-3AD203B41FA5}">
                      <a16:colId xmlns:a16="http://schemas.microsoft.com/office/drawing/2014/main" val="1131263103"/>
                    </a:ext>
                  </a:extLst>
                </a:gridCol>
                <a:gridCol w="489111">
                  <a:extLst>
                    <a:ext uri="{9D8B030D-6E8A-4147-A177-3AD203B41FA5}">
                      <a16:colId xmlns:a16="http://schemas.microsoft.com/office/drawing/2014/main" val="2738056069"/>
                    </a:ext>
                  </a:extLst>
                </a:gridCol>
                <a:gridCol w="489111">
                  <a:extLst>
                    <a:ext uri="{9D8B030D-6E8A-4147-A177-3AD203B41FA5}">
                      <a16:colId xmlns:a16="http://schemas.microsoft.com/office/drawing/2014/main" val="140057174"/>
                    </a:ext>
                  </a:extLst>
                </a:gridCol>
                <a:gridCol w="489111">
                  <a:extLst>
                    <a:ext uri="{9D8B030D-6E8A-4147-A177-3AD203B41FA5}">
                      <a16:colId xmlns:a16="http://schemas.microsoft.com/office/drawing/2014/main" val="2722684930"/>
                    </a:ext>
                  </a:extLst>
                </a:gridCol>
                <a:gridCol w="489111">
                  <a:extLst>
                    <a:ext uri="{9D8B030D-6E8A-4147-A177-3AD203B41FA5}">
                      <a16:colId xmlns:a16="http://schemas.microsoft.com/office/drawing/2014/main" val="1295914305"/>
                    </a:ext>
                  </a:extLst>
                </a:gridCol>
                <a:gridCol w="489111">
                  <a:extLst>
                    <a:ext uri="{9D8B030D-6E8A-4147-A177-3AD203B41FA5}">
                      <a16:colId xmlns:a16="http://schemas.microsoft.com/office/drawing/2014/main" val="1901531271"/>
                    </a:ext>
                  </a:extLst>
                </a:gridCol>
                <a:gridCol w="489111">
                  <a:extLst>
                    <a:ext uri="{9D8B030D-6E8A-4147-A177-3AD203B41FA5}">
                      <a16:colId xmlns:a16="http://schemas.microsoft.com/office/drawing/2014/main" val="481398708"/>
                    </a:ext>
                  </a:extLst>
                </a:gridCol>
                <a:gridCol w="489111">
                  <a:extLst>
                    <a:ext uri="{9D8B030D-6E8A-4147-A177-3AD203B41FA5}">
                      <a16:colId xmlns:a16="http://schemas.microsoft.com/office/drawing/2014/main" val="2725084993"/>
                    </a:ext>
                  </a:extLst>
                </a:gridCol>
                <a:gridCol w="489111">
                  <a:extLst>
                    <a:ext uri="{9D8B030D-6E8A-4147-A177-3AD203B41FA5}">
                      <a16:colId xmlns:a16="http://schemas.microsoft.com/office/drawing/2014/main" val="2807780313"/>
                    </a:ext>
                  </a:extLst>
                </a:gridCol>
                <a:gridCol w="489111">
                  <a:extLst>
                    <a:ext uri="{9D8B030D-6E8A-4147-A177-3AD203B41FA5}">
                      <a16:colId xmlns:a16="http://schemas.microsoft.com/office/drawing/2014/main" val="1591912773"/>
                    </a:ext>
                  </a:extLst>
                </a:gridCol>
                <a:gridCol w="489111">
                  <a:extLst>
                    <a:ext uri="{9D8B030D-6E8A-4147-A177-3AD203B41FA5}">
                      <a16:colId xmlns:a16="http://schemas.microsoft.com/office/drawing/2014/main" val="235733442"/>
                    </a:ext>
                  </a:extLst>
                </a:gridCol>
                <a:gridCol w="489111">
                  <a:extLst>
                    <a:ext uri="{9D8B030D-6E8A-4147-A177-3AD203B41FA5}">
                      <a16:colId xmlns:a16="http://schemas.microsoft.com/office/drawing/2014/main" val="312335512"/>
                    </a:ext>
                  </a:extLst>
                </a:gridCol>
                <a:gridCol w="489111">
                  <a:extLst>
                    <a:ext uri="{9D8B030D-6E8A-4147-A177-3AD203B41FA5}">
                      <a16:colId xmlns:a16="http://schemas.microsoft.com/office/drawing/2014/main" val="2713774083"/>
                    </a:ext>
                  </a:extLst>
                </a:gridCol>
                <a:gridCol w="489111">
                  <a:extLst>
                    <a:ext uri="{9D8B030D-6E8A-4147-A177-3AD203B41FA5}">
                      <a16:colId xmlns:a16="http://schemas.microsoft.com/office/drawing/2014/main" val="114080312"/>
                    </a:ext>
                  </a:extLst>
                </a:gridCol>
                <a:gridCol w="489111">
                  <a:extLst>
                    <a:ext uri="{9D8B030D-6E8A-4147-A177-3AD203B41FA5}">
                      <a16:colId xmlns:a16="http://schemas.microsoft.com/office/drawing/2014/main" val="109290313"/>
                    </a:ext>
                  </a:extLst>
                </a:gridCol>
                <a:gridCol w="489111">
                  <a:extLst>
                    <a:ext uri="{9D8B030D-6E8A-4147-A177-3AD203B41FA5}">
                      <a16:colId xmlns:a16="http://schemas.microsoft.com/office/drawing/2014/main" val="2396761322"/>
                    </a:ext>
                  </a:extLst>
                </a:gridCol>
              </a:tblGrid>
              <a:tr h="122963">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tc>
                <a:tc rowSpan="2" gridSpan="16">
                  <a:txBody>
                    <a:bodyPr/>
                    <a:lstStyle/>
                    <a:p>
                      <a:pPr algn="ctr" fontAlgn="ctr"/>
                      <a:r>
                        <a:rPr lang="en-CA" sz="900" u="none" strike="noStrike">
                          <a:effectLst/>
                        </a:rPr>
                        <a:t>Real Property Contracts - PST Changes 2017</a:t>
                      </a:r>
                      <a:endParaRPr lang="en-CA" sz="900" b="1" i="0" u="none" strike="noStrike">
                        <a:solidFill>
                          <a:srgbClr val="000000"/>
                        </a:solidFill>
                        <a:effectLst/>
                        <a:latin typeface="Arial" panose="020B0604020202020204" pitchFamily="34" charset="0"/>
                      </a:endParaRPr>
                    </a:p>
                  </a:txBody>
                  <a:tcPr marL="0" marR="0" marT="0" marB="0" anchor="ct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809641357"/>
                  </a:ext>
                </a:extLst>
              </a:tr>
              <a:tr h="122963">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gridSpan="16"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155737191"/>
                  </a:ext>
                </a:extLst>
              </a:tr>
              <a:tr h="129434">
                <a:tc rowSpan="44">
                  <a:txBody>
                    <a:bodyPr/>
                    <a:lstStyle/>
                    <a:p>
                      <a:pPr algn="ctr" fontAlgn="ctr"/>
                      <a:r>
                        <a:rPr lang="en-CA" sz="1200" u="none" strike="noStrike">
                          <a:effectLst/>
                        </a:rPr>
                        <a:t>Grandfathere Rules</a:t>
                      </a:r>
                      <a:endParaRPr lang="en-CA" sz="1200" b="0" i="0" u="none" strike="noStrike">
                        <a:solidFill>
                          <a:srgbClr val="FF0000"/>
                        </a:solidFill>
                        <a:effectLst/>
                        <a:latin typeface="Arial" panose="020B0604020202020204" pitchFamily="34" charset="0"/>
                      </a:endParaRPr>
                    </a:p>
                  </a:txBody>
                  <a:tcPr marL="0" marR="0" marT="0" marB="0" vert="vert270" anchor="ctr"/>
                </a:tc>
                <a:tc>
                  <a:txBody>
                    <a:bodyPr/>
                    <a:lstStyle/>
                    <a:p>
                      <a:pPr algn="l" fontAlgn="b"/>
                      <a:endParaRPr lang="en-CA" sz="600" b="1"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rowSpan="44">
                  <a:txBody>
                    <a:bodyPr/>
                    <a:lstStyle/>
                    <a:p>
                      <a:pPr algn="ctr" fontAlgn="ctr"/>
                      <a:r>
                        <a:rPr lang="en-CA" sz="1200" u="none" strike="noStrike">
                          <a:effectLst/>
                        </a:rPr>
                        <a:t>New Real Property Rules</a:t>
                      </a:r>
                      <a:endParaRPr lang="en-CA" sz="1200" b="0" i="0" u="none" strike="noStrike">
                        <a:solidFill>
                          <a:srgbClr val="FF0000"/>
                        </a:solidFill>
                        <a:effectLst/>
                        <a:latin typeface="Arial" panose="020B0604020202020204" pitchFamily="34" charset="0"/>
                      </a:endParaRPr>
                    </a:p>
                  </a:txBody>
                  <a:tcPr marL="0" marR="0" marT="0" marB="0" vert="vert" anchor="ctr"/>
                </a:tc>
                <a:extLst>
                  <a:ext uri="{0D108BD9-81ED-4DB2-BD59-A6C34878D82A}">
                    <a16:rowId xmlns:a16="http://schemas.microsoft.com/office/drawing/2014/main" val="2734488209"/>
                  </a:ext>
                </a:extLst>
              </a:tr>
              <a:tr h="129434">
                <a:tc vMerge="1">
                  <a:txBody>
                    <a:bodyPr/>
                    <a:lstStyle/>
                    <a:p>
                      <a:endParaRPr lang="en-CA"/>
                    </a:p>
                  </a:txBody>
                  <a:tcPr/>
                </a:tc>
                <a:tc>
                  <a:txBody>
                    <a:bodyPr/>
                    <a:lstStyle/>
                    <a:p>
                      <a:pPr algn="l" fontAlgn="b"/>
                      <a:endParaRPr lang="en-CA" sz="600" b="1"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85518188"/>
                  </a:ext>
                </a:extLst>
              </a:tr>
              <a:tr h="129434">
                <a:tc vMerge="1">
                  <a:txBody>
                    <a:bodyPr/>
                    <a:lstStyle/>
                    <a:p>
                      <a:endParaRPr lang="en-CA"/>
                    </a:p>
                  </a:txBody>
                  <a:tcPr/>
                </a:tc>
                <a:tc>
                  <a:txBody>
                    <a:bodyPr/>
                    <a:lstStyle/>
                    <a:p>
                      <a:pPr algn="l" fontAlgn="b"/>
                      <a:endParaRPr lang="en-CA" sz="600" b="1"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856201407"/>
                  </a:ext>
                </a:extLst>
              </a:tr>
              <a:tr h="129434">
                <a:tc vMerge="1">
                  <a:txBody>
                    <a:bodyPr/>
                    <a:lstStyle/>
                    <a:p>
                      <a:endParaRPr lang="en-CA"/>
                    </a:p>
                  </a:txBody>
                  <a:tcPr/>
                </a:tc>
                <a:tc>
                  <a:txBody>
                    <a:bodyPr/>
                    <a:lstStyle/>
                    <a:p>
                      <a:pPr algn="l" fontAlgn="b"/>
                      <a:endParaRPr lang="en-CA" sz="600" b="1"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403077516"/>
                  </a:ext>
                </a:extLst>
              </a:tr>
              <a:tr h="129434">
                <a:tc vMerge="1">
                  <a:txBody>
                    <a:bodyPr/>
                    <a:lstStyle/>
                    <a:p>
                      <a:endParaRPr lang="en-CA"/>
                    </a:p>
                  </a:txBody>
                  <a:tcPr/>
                </a:tc>
                <a:tc>
                  <a:txBody>
                    <a:bodyPr/>
                    <a:lstStyle/>
                    <a:p>
                      <a:pPr algn="l" fontAlgn="b"/>
                      <a:endParaRPr lang="en-CA" sz="600" b="1"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271973531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2118831971"/>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033052487"/>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263220534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80603588"/>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636397338"/>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45252618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2278100276"/>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58690381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61820730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3282481850"/>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80935221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2852880617"/>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031655393"/>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dirty="0">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623291058"/>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703256324"/>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266095220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430342323"/>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32471486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361636218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659942154"/>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153929753"/>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264972648"/>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3625026070"/>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74610504"/>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3566904376"/>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3583227031"/>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724715114"/>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3965061986"/>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2915811596"/>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829526766"/>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765863193"/>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776618841"/>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72649775"/>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2338941572"/>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3340627918"/>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335155477"/>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944148880"/>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1473094442"/>
                  </a:ext>
                </a:extLst>
              </a:tr>
              <a:tr h="122963">
                <a:tc vMerge="1">
                  <a:txBody>
                    <a:bodyPr/>
                    <a:lstStyle/>
                    <a:p>
                      <a:endParaRPr lang="en-CA"/>
                    </a:p>
                  </a:txBody>
                  <a:tcPr/>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en-CA" sz="600" b="0" i="0" u="none" strike="noStrike" dirty="0">
                        <a:solidFill>
                          <a:srgbClr val="000000"/>
                        </a:solidFill>
                        <a:effectLst/>
                        <a:latin typeface="Arial" panose="020B0604020202020204" pitchFamily="34" charset="0"/>
                      </a:endParaRPr>
                    </a:p>
                  </a:txBody>
                  <a:tcPr marL="0" marR="0" marT="0" marB="0" anchor="b"/>
                </a:tc>
                <a:tc vMerge="1">
                  <a:txBody>
                    <a:bodyPr/>
                    <a:lstStyle/>
                    <a:p>
                      <a:endParaRPr lang="en-CA"/>
                    </a:p>
                  </a:txBody>
                  <a:tcPr/>
                </a:tc>
                <a:extLst>
                  <a:ext uri="{0D108BD9-81ED-4DB2-BD59-A6C34878D82A}">
                    <a16:rowId xmlns:a16="http://schemas.microsoft.com/office/drawing/2014/main" val="4106165817"/>
                  </a:ext>
                </a:extLst>
              </a:tr>
            </a:tbl>
          </a:graphicData>
        </a:graphic>
      </p:graphicFrame>
      <p:pic>
        <p:nvPicPr>
          <p:cNvPr id="60" name="Picture 59"/>
          <p:cNvPicPr>
            <a:picLocks noChangeAspect="1"/>
          </p:cNvPicPr>
          <p:nvPr/>
        </p:nvPicPr>
        <p:blipFill>
          <a:blip r:embed="rId2"/>
          <a:stretch>
            <a:fillRect/>
          </a:stretch>
        </p:blipFill>
        <p:spPr>
          <a:xfrm>
            <a:off x="557093" y="320676"/>
            <a:ext cx="8116679" cy="5833863"/>
          </a:xfrm>
          <a:prstGeom prst="rect">
            <a:avLst/>
          </a:prstGeom>
        </p:spPr>
      </p:pic>
    </p:spTree>
    <p:extLst>
      <p:ext uri="{BB962C8B-B14F-4D97-AF65-F5344CB8AC3E}">
        <p14:creationId xmlns:p14="http://schemas.microsoft.com/office/powerpoint/2010/main" val="3706480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Words of Caution</a:t>
            </a:r>
          </a:p>
        </p:txBody>
      </p:sp>
      <p:sp>
        <p:nvSpPr>
          <p:cNvPr id="3" name="Content Placeholder 2"/>
          <p:cNvSpPr>
            <a:spLocks noGrp="1"/>
          </p:cNvSpPr>
          <p:nvPr>
            <p:ph idx="1"/>
          </p:nvPr>
        </p:nvSpPr>
        <p:spPr/>
        <p:txBody>
          <a:bodyPr>
            <a:normAutofit fontScale="92500" lnSpcReduction="10000"/>
          </a:bodyPr>
          <a:lstStyle/>
          <a:p>
            <a:r>
              <a:rPr lang="en-CA" b="1" dirty="0"/>
              <a:t>DOCUMENT</a:t>
            </a:r>
            <a:r>
              <a:rPr lang="en-CA" dirty="0"/>
              <a:t> why you are under the old rules during period of transition</a:t>
            </a:r>
          </a:p>
          <a:p>
            <a:r>
              <a:rPr lang="en-CA" dirty="0"/>
              <a:t>RISK is 6% on labour, overhead, profit you may have missed collecting or paying</a:t>
            </a:r>
          </a:p>
          <a:p>
            <a:r>
              <a:rPr lang="en-CA" dirty="0"/>
              <a:t>CANNOT use PST account to buy goods for own use on PST exempt basis</a:t>
            </a:r>
          </a:p>
          <a:p>
            <a:pPr lvl="1"/>
            <a:r>
              <a:rPr lang="en-CA" dirty="0"/>
              <a:t>Don’t abuse the PST account – intended to buy taxable goods/services for further resale</a:t>
            </a:r>
          </a:p>
          <a:p>
            <a:pPr lvl="1"/>
            <a:r>
              <a:rPr lang="en-CA" dirty="0"/>
              <a:t>Equipment, tools, consumables, etc. are for use in providing services for example </a:t>
            </a:r>
          </a:p>
        </p:txBody>
      </p:sp>
    </p:spTree>
    <p:extLst>
      <p:ext uri="{BB962C8B-B14F-4D97-AF65-F5344CB8AC3E}">
        <p14:creationId xmlns:p14="http://schemas.microsoft.com/office/powerpoint/2010/main" val="240037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Legal Caveat</a:t>
            </a:r>
          </a:p>
        </p:txBody>
      </p:sp>
      <p:sp>
        <p:nvSpPr>
          <p:cNvPr id="3" name="Content Placeholder 2"/>
          <p:cNvSpPr>
            <a:spLocks noGrp="1"/>
          </p:cNvSpPr>
          <p:nvPr>
            <p:ph idx="1"/>
          </p:nvPr>
        </p:nvSpPr>
        <p:spPr/>
        <p:txBody>
          <a:bodyPr>
            <a:noAutofit/>
          </a:bodyPr>
          <a:lstStyle/>
          <a:p>
            <a:pPr marL="0" indent="0">
              <a:buNone/>
            </a:pPr>
            <a:r>
              <a:rPr lang="en-CA" sz="2400" dirty="0"/>
              <a:t>Although information has been carefully prepared, MNP LLP accepts no responsibility or liability to the Saskatchewan Construction Association Inc, any of its members or any other third parties for any loss or damage cause by any reliance on information contained in this presentation.  Any party relying on the information provided by MNP LLP does so at their own risk and any use of reliance upon same is done so on the basis that MNP LLP shall be held harmless by such party.</a:t>
            </a:r>
          </a:p>
        </p:txBody>
      </p:sp>
    </p:spTree>
    <p:extLst>
      <p:ext uri="{BB962C8B-B14F-4D97-AF65-F5344CB8AC3E}">
        <p14:creationId xmlns:p14="http://schemas.microsoft.com/office/powerpoint/2010/main" val="2816739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Words of Caution</a:t>
            </a:r>
          </a:p>
        </p:txBody>
      </p:sp>
      <p:sp>
        <p:nvSpPr>
          <p:cNvPr id="3" name="Content Placeholder 2"/>
          <p:cNvSpPr>
            <a:spLocks noGrp="1"/>
          </p:cNvSpPr>
          <p:nvPr>
            <p:ph idx="1"/>
          </p:nvPr>
        </p:nvSpPr>
        <p:spPr/>
        <p:txBody>
          <a:bodyPr/>
          <a:lstStyle/>
          <a:p>
            <a:r>
              <a:rPr lang="en-CA" dirty="0"/>
              <a:t>Rules are evolving</a:t>
            </a:r>
          </a:p>
          <a:p>
            <a:r>
              <a:rPr lang="en-CA" dirty="0"/>
              <a:t>When in doubt – seek a ruling from Sask Finance or professional advice to interpret</a:t>
            </a:r>
          </a:p>
          <a:p>
            <a:r>
              <a:rPr lang="en-CA" dirty="0"/>
              <a:t>PST is very administrative and policy driven</a:t>
            </a:r>
          </a:p>
          <a:p>
            <a:pPr marL="0" indent="0">
              <a:buNone/>
            </a:pPr>
            <a:endParaRPr lang="en-CA" dirty="0"/>
          </a:p>
        </p:txBody>
      </p:sp>
    </p:spTree>
    <p:extLst>
      <p:ext uri="{BB962C8B-B14F-4D97-AF65-F5344CB8AC3E}">
        <p14:creationId xmlns:p14="http://schemas.microsoft.com/office/powerpoint/2010/main" val="293469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a:bodyPr>
          <a:lstStyle/>
          <a:p>
            <a:pPr>
              <a:buNone/>
            </a:pPr>
            <a:endParaRPr lang="en-US" dirty="0"/>
          </a:p>
          <a:p>
            <a:pPr>
              <a:buNone/>
            </a:pPr>
            <a:endParaRPr lang="en-US" dirty="0"/>
          </a:p>
          <a:p>
            <a:pPr algn="ctr">
              <a:buNone/>
            </a:pPr>
            <a:r>
              <a:rPr lang="en-US" dirty="0"/>
              <a:t>Thank – you !</a:t>
            </a:r>
          </a:p>
          <a:p>
            <a:pPr algn="ctr">
              <a:buNone/>
            </a:pPr>
            <a:endParaRPr lang="en-US" dirty="0"/>
          </a:p>
          <a:p>
            <a:pPr algn="ctr">
              <a:buNone/>
            </a:pPr>
            <a:endParaRPr lang="en-US" dirty="0"/>
          </a:p>
          <a:p>
            <a:pPr>
              <a:buNone/>
            </a:pPr>
            <a:r>
              <a:rPr lang="en-US" sz="2000" dirty="0">
                <a:solidFill>
                  <a:schemeClr val="tx1"/>
                </a:solidFill>
                <a:latin typeface="+mj-lt"/>
                <a:ea typeface="+mj-ea"/>
                <a:cs typeface="+mj-cs"/>
              </a:rPr>
              <a:t>Jeff Harrison</a:t>
            </a:r>
          </a:p>
          <a:p>
            <a:pPr>
              <a:buNone/>
            </a:pPr>
            <a:r>
              <a:rPr lang="en-US" sz="2000" dirty="0">
                <a:solidFill>
                  <a:schemeClr val="tx1"/>
                </a:solidFill>
                <a:latin typeface="+mj-lt"/>
                <a:ea typeface="+mj-ea"/>
                <a:cs typeface="+mj-cs"/>
              </a:rPr>
              <a:t>MNP LLP</a:t>
            </a:r>
          </a:p>
          <a:p>
            <a:pPr>
              <a:buNone/>
            </a:pPr>
            <a:r>
              <a:rPr lang="en-US" sz="2000" dirty="0">
                <a:solidFill>
                  <a:schemeClr val="tx1"/>
                </a:solidFill>
                <a:latin typeface="+mj-lt"/>
                <a:ea typeface="+mj-ea"/>
                <a:cs typeface="+mj-cs"/>
              </a:rPr>
              <a:t>(306) 751-7998</a:t>
            </a:r>
          </a:p>
          <a:p>
            <a:pPr>
              <a:buNone/>
            </a:pPr>
            <a:r>
              <a:rPr lang="en-US" sz="2000" dirty="0">
                <a:solidFill>
                  <a:schemeClr val="tx1"/>
                </a:solidFill>
                <a:latin typeface="+mj-lt"/>
                <a:ea typeface="+mj-ea"/>
                <a:cs typeface="+mj-cs"/>
              </a:rPr>
              <a:t>jeharrison@mnp.ca</a:t>
            </a:r>
            <a:endParaRPr lang="en-CA" sz="2000" dirty="0">
              <a:solidFill>
                <a:schemeClr val="tx1"/>
              </a:solidFill>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Presenter</a:t>
            </a:r>
          </a:p>
        </p:txBody>
      </p:sp>
      <p:sp>
        <p:nvSpPr>
          <p:cNvPr id="3" name="Content Placeholder 2"/>
          <p:cNvSpPr>
            <a:spLocks noGrp="1"/>
          </p:cNvSpPr>
          <p:nvPr>
            <p:ph idx="1"/>
          </p:nvPr>
        </p:nvSpPr>
        <p:spPr/>
        <p:txBody>
          <a:bodyPr/>
          <a:lstStyle/>
          <a:p>
            <a:r>
              <a:rPr lang="en-CA" dirty="0"/>
              <a:t>26 </a:t>
            </a:r>
            <a:r>
              <a:rPr lang="en-CA" dirty="0" err="1"/>
              <a:t>yrs</a:t>
            </a:r>
            <a:r>
              <a:rPr lang="en-CA" dirty="0"/>
              <a:t> specialist in GST/HST and PST</a:t>
            </a:r>
          </a:p>
          <a:p>
            <a:r>
              <a:rPr lang="en-CA" dirty="0"/>
              <a:t>19 </a:t>
            </a:r>
            <a:r>
              <a:rPr lang="en-CA" dirty="0" err="1"/>
              <a:t>yrs</a:t>
            </a:r>
            <a:r>
              <a:rPr lang="en-CA" dirty="0"/>
              <a:t> in public practice with major professional advisory firms as an indirect tax specialist;</a:t>
            </a:r>
          </a:p>
          <a:p>
            <a:r>
              <a:rPr lang="en-CA" dirty="0"/>
              <a:t>Senior manager with MNP LLP;</a:t>
            </a:r>
          </a:p>
          <a:p>
            <a:r>
              <a:rPr lang="en-CA" dirty="0"/>
              <a:t>CMA designation in 1998;</a:t>
            </a:r>
          </a:p>
          <a:p>
            <a:r>
              <a:rPr lang="en-CA" dirty="0"/>
              <a:t>Based in Regina, Sask.</a:t>
            </a:r>
          </a:p>
        </p:txBody>
      </p:sp>
      <p:pic>
        <p:nvPicPr>
          <p:cNvPr id="4" name="Picture 3" descr="H:\Administration\Bios and Pictures\Regina\Harrison, Jeff\Harrison, Jeff-.jpg"/>
          <p:cNvPicPr/>
          <p:nvPr/>
        </p:nvPicPr>
        <p:blipFill>
          <a:blip r:embed="rId3" cstate="print"/>
          <a:srcRect/>
          <a:stretch>
            <a:fillRect/>
          </a:stretch>
        </p:blipFill>
        <p:spPr bwMode="auto">
          <a:xfrm>
            <a:off x="7482205" y="4005064"/>
            <a:ext cx="1204595" cy="1642745"/>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68236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Agenda: </a:t>
            </a:r>
            <a:br>
              <a:rPr lang="en-CA" dirty="0"/>
            </a:br>
            <a:endParaRPr lang="en-CA" dirty="0"/>
          </a:p>
        </p:txBody>
      </p:sp>
      <p:sp>
        <p:nvSpPr>
          <p:cNvPr id="3" name="Content Placeholder 2"/>
          <p:cNvSpPr>
            <a:spLocks noGrp="1"/>
          </p:cNvSpPr>
          <p:nvPr>
            <p:ph idx="1"/>
          </p:nvPr>
        </p:nvSpPr>
        <p:spPr/>
        <p:txBody>
          <a:bodyPr>
            <a:normAutofit/>
          </a:bodyPr>
          <a:lstStyle/>
          <a:p>
            <a:r>
              <a:rPr lang="en-CA" dirty="0"/>
              <a:t>Overview</a:t>
            </a:r>
          </a:p>
          <a:p>
            <a:r>
              <a:rPr lang="en-CA" dirty="0"/>
              <a:t>Real property in general</a:t>
            </a:r>
          </a:p>
          <a:p>
            <a:r>
              <a:rPr lang="en-CA" dirty="0"/>
              <a:t>New PST rules</a:t>
            </a:r>
          </a:p>
          <a:p>
            <a:r>
              <a:rPr lang="en-CA" dirty="0"/>
              <a:t>Transitional Period</a:t>
            </a:r>
          </a:p>
          <a:p>
            <a:endParaRPr lang="en-CA" dirty="0"/>
          </a:p>
        </p:txBody>
      </p:sp>
    </p:spTree>
    <p:extLst>
      <p:ext uri="{BB962C8B-B14F-4D97-AF65-F5344CB8AC3E}">
        <p14:creationId xmlns:p14="http://schemas.microsoft.com/office/powerpoint/2010/main" val="582536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Overview</a:t>
            </a:r>
          </a:p>
        </p:txBody>
      </p:sp>
      <p:sp>
        <p:nvSpPr>
          <p:cNvPr id="3" name="Content Placeholder 2"/>
          <p:cNvSpPr>
            <a:spLocks noGrp="1"/>
          </p:cNvSpPr>
          <p:nvPr>
            <p:ph idx="1"/>
          </p:nvPr>
        </p:nvSpPr>
        <p:spPr/>
        <p:txBody>
          <a:bodyPr>
            <a:normAutofit fontScale="92500" lnSpcReduction="10000"/>
          </a:bodyPr>
          <a:lstStyle/>
          <a:p>
            <a:r>
              <a:rPr lang="en-CA" dirty="0"/>
              <a:t>Categorical change to the tax status of real property services</a:t>
            </a:r>
          </a:p>
          <a:p>
            <a:r>
              <a:rPr lang="en-CA" dirty="0"/>
              <a:t>Impacts sale of NEW real property structures</a:t>
            </a:r>
          </a:p>
          <a:p>
            <a:r>
              <a:rPr lang="en-CA" dirty="0"/>
              <a:t>Almost all construction, repairs, alterations, improvements to land, buildings, structures – taxable on retail price</a:t>
            </a:r>
          </a:p>
          <a:p>
            <a:r>
              <a:rPr lang="en-CA" dirty="0"/>
              <a:t>Sale of LAND - Exempt</a:t>
            </a:r>
          </a:p>
          <a:p>
            <a:r>
              <a:rPr lang="en-CA" dirty="0"/>
              <a:t>Sale of USED buildings/structures - Exempt</a:t>
            </a:r>
          </a:p>
          <a:p>
            <a:r>
              <a:rPr lang="en-CA" dirty="0"/>
              <a:t>Lease of new or used real property - Exempt</a:t>
            </a:r>
          </a:p>
        </p:txBody>
      </p:sp>
    </p:spTree>
    <p:extLst>
      <p:ext uri="{BB962C8B-B14F-4D97-AF65-F5344CB8AC3E}">
        <p14:creationId xmlns:p14="http://schemas.microsoft.com/office/powerpoint/2010/main" val="3098738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99592" y="1628800"/>
            <a:ext cx="6192688"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CA" dirty="0"/>
              <a:t>What has happened</a:t>
            </a:r>
          </a:p>
        </p:txBody>
      </p:sp>
      <p:sp>
        <p:nvSpPr>
          <p:cNvPr id="4" name="Arrow: Pentagon 3"/>
          <p:cNvSpPr/>
          <p:nvPr/>
        </p:nvSpPr>
        <p:spPr>
          <a:xfrm>
            <a:off x="1187624" y="1916832"/>
            <a:ext cx="3672408" cy="576064"/>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FF0000"/>
                </a:solidFill>
              </a:rPr>
              <a:t>Materials (PST Paid goods)</a:t>
            </a:r>
          </a:p>
        </p:txBody>
      </p:sp>
      <p:sp>
        <p:nvSpPr>
          <p:cNvPr id="5" name="Arrow: Chevron 4"/>
          <p:cNvSpPr/>
          <p:nvPr/>
        </p:nvSpPr>
        <p:spPr>
          <a:xfrm>
            <a:off x="4716016" y="1912099"/>
            <a:ext cx="2232248" cy="57606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bg1"/>
                </a:solidFill>
              </a:rPr>
              <a:t>Labour/OH</a:t>
            </a:r>
          </a:p>
          <a:p>
            <a:pPr algn="ctr"/>
            <a:r>
              <a:rPr lang="en-CA" sz="1600" dirty="0">
                <a:solidFill>
                  <a:schemeClr val="bg1"/>
                </a:solidFill>
              </a:rPr>
              <a:t>/Profit (Exempt)</a:t>
            </a:r>
          </a:p>
        </p:txBody>
      </p:sp>
      <p:sp>
        <p:nvSpPr>
          <p:cNvPr id="6" name="Rectangle 5"/>
          <p:cNvSpPr/>
          <p:nvPr/>
        </p:nvSpPr>
        <p:spPr>
          <a:xfrm>
            <a:off x="7236296" y="1674304"/>
            <a:ext cx="158417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Purchaser</a:t>
            </a:r>
          </a:p>
        </p:txBody>
      </p:sp>
      <p:sp>
        <p:nvSpPr>
          <p:cNvPr id="9" name="Rectangle 8"/>
          <p:cNvSpPr/>
          <p:nvPr/>
        </p:nvSpPr>
        <p:spPr>
          <a:xfrm>
            <a:off x="899592" y="3933056"/>
            <a:ext cx="6192688"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Arrow: Pentagon 9"/>
          <p:cNvSpPr/>
          <p:nvPr/>
        </p:nvSpPr>
        <p:spPr>
          <a:xfrm>
            <a:off x="1187624" y="4221088"/>
            <a:ext cx="3672408" cy="576064"/>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rgbClr val="FF0000"/>
                </a:solidFill>
              </a:rPr>
              <a:t>Materials (PST Taxable)</a:t>
            </a:r>
          </a:p>
        </p:txBody>
      </p:sp>
      <p:sp>
        <p:nvSpPr>
          <p:cNvPr id="11" name="Arrow: Chevron 10"/>
          <p:cNvSpPr/>
          <p:nvPr/>
        </p:nvSpPr>
        <p:spPr>
          <a:xfrm>
            <a:off x="4556992" y="4229607"/>
            <a:ext cx="2232248" cy="576064"/>
          </a:xfrm>
          <a:prstGeom prst="chevron">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rgbClr val="FF0000"/>
                </a:solidFill>
              </a:rPr>
              <a:t>Labour/OH</a:t>
            </a:r>
          </a:p>
          <a:p>
            <a:pPr algn="ctr"/>
            <a:r>
              <a:rPr lang="en-CA" sz="1600" dirty="0">
                <a:solidFill>
                  <a:srgbClr val="FF0000"/>
                </a:solidFill>
              </a:rPr>
              <a:t>/Profit (Taxable)</a:t>
            </a:r>
          </a:p>
        </p:txBody>
      </p:sp>
      <p:sp>
        <p:nvSpPr>
          <p:cNvPr id="12" name="Rectangle 11"/>
          <p:cNvSpPr/>
          <p:nvPr/>
        </p:nvSpPr>
        <p:spPr>
          <a:xfrm>
            <a:off x="7236296" y="3978560"/>
            <a:ext cx="158417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Purchaser</a:t>
            </a:r>
          </a:p>
        </p:txBody>
      </p:sp>
      <p:sp>
        <p:nvSpPr>
          <p:cNvPr id="13" name="TextBox 12"/>
          <p:cNvSpPr txBox="1"/>
          <p:nvPr/>
        </p:nvSpPr>
        <p:spPr>
          <a:xfrm>
            <a:off x="2736436" y="1574916"/>
            <a:ext cx="3888432" cy="369332"/>
          </a:xfrm>
          <a:prstGeom prst="rect">
            <a:avLst/>
          </a:prstGeom>
          <a:noFill/>
        </p:spPr>
        <p:txBody>
          <a:bodyPr wrap="square" rtlCol="0">
            <a:spAutoFit/>
          </a:bodyPr>
          <a:lstStyle/>
          <a:p>
            <a:r>
              <a:rPr lang="en-CA" dirty="0"/>
              <a:t>Contractor/Subcontractor</a:t>
            </a:r>
          </a:p>
        </p:txBody>
      </p:sp>
      <p:sp>
        <p:nvSpPr>
          <p:cNvPr id="8" name="TextBox 7"/>
          <p:cNvSpPr txBox="1"/>
          <p:nvPr/>
        </p:nvSpPr>
        <p:spPr>
          <a:xfrm>
            <a:off x="2468760" y="3896666"/>
            <a:ext cx="3888432" cy="369332"/>
          </a:xfrm>
          <a:prstGeom prst="rect">
            <a:avLst/>
          </a:prstGeom>
          <a:noFill/>
        </p:spPr>
        <p:txBody>
          <a:bodyPr wrap="square" rtlCol="0">
            <a:spAutoFit/>
          </a:bodyPr>
          <a:lstStyle/>
          <a:p>
            <a:r>
              <a:rPr lang="en-CA" dirty="0"/>
              <a:t>Contractor/Subcontractor</a:t>
            </a:r>
          </a:p>
        </p:txBody>
      </p:sp>
      <p:sp>
        <p:nvSpPr>
          <p:cNvPr id="14" name="TextBox 13"/>
          <p:cNvSpPr txBox="1"/>
          <p:nvPr/>
        </p:nvSpPr>
        <p:spPr>
          <a:xfrm>
            <a:off x="2381205" y="3083451"/>
            <a:ext cx="1285246" cy="646331"/>
          </a:xfrm>
          <a:prstGeom prst="rect">
            <a:avLst/>
          </a:prstGeom>
          <a:noFill/>
        </p:spPr>
        <p:txBody>
          <a:bodyPr wrap="square" rtlCol="0">
            <a:spAutoFit/>
          </a:bodyPr>
          <a:lstStyle/>
          <a:p>
            <a:r>
              <a:rPr lang="en-CA" dirty="0">
                <a:solidFill>
                  <a:srgbClr val="FF0000"/>
                </a:solidFill>
              </a:rPr>
              <a:t>PST Paid at source</a:t>
            </a:r>
          </a:p>
        </p:txBody>
      </p:sp>
      <p:sp>
        <p:nvSpPr>
          <p:cNvPr id="15" name="Arrow: Up 14"/>
          <p:cNvSpPr/>
          <p:nvPr/>
        </p:nvSpPr>
        <p:spPr>
          <a:xfrm>
            <a:off x="7868384" y="5110302"/>
            <a:ext cx="303040" cy="211291"/>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TextBox 15"/>
          <p:cNvSpPr txBox="1"/>
          <p:nvPr/>
        </p:nvSpPr>
        <p:spPr>
          <a:xfrm>
            <a:off x="7377281" y="5445224"/>
            <a:ext cx="1285246" cy="369332"/>
          </a:xfrm>
          <a:prstGeom prst="rect">
            <a:avLst/>
          </a:prstGeom>
          <a:noFill/>
        </p:spPr>
        <p:txBody>
          <a:bodyPr wrap="square" rtlCol="0">
            <a:spAutoFit/>
          </a:bodyPr>
          <a:lstStyle/>
          <a:p>
            <a:r>
              <a:rPr lang="en-CA" dirty="0">
                <a:solidFill>
                  <a:srgbClr val="FF0000"/>
                </a:solidFill>
              </a:rPr>
              <a:t>PST Paid</a:t>
            </a:r>
          </a:p>
        </p:txBody>
      </p:sp>
      <p:sp>
        <p:nvSpPr>
          <p:cNvPr id="17" name="Arrow: Up 16"/>
          <p:cNvSpPr/>
          <p:nvPr/>
        </p:nvSpPr>
        <p:spPr>
          <a:xfrm>
            <a:off x="2872308" y="2802461"/>
            <a:ext cx="303040" cy="211291"/>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0000"/>
              </a:solidFill>
            </a:endParaRPr>
          </a:p>
        </p:txBody>
      </p:sp>
      <p:sp>
        <p:nvSpPr>
          <p:cNvPr id="18" name="TextBox 17"/>
          <p:cNvSpPr txBox="1"/>
          <p:nvPr/>
        </p:nvSpPr>
        <p:spPr>
          <a:xfrm>
            <a:off x="2468760" y="5166968"/>
            <a:ext cx="3363380" cy="646331"/>
          </a:xfrm>
          <a:prstGeom prst="rect">
            <a:avLst/>
          </a:prstGeom>
          <a:noFill/>
        </p:spPr>
        <p:txBody>
          <a:bodyPr wrap="square" rtlCol="0">
            <a:spAutoFit/>
          </a:bodyPr>
          <a:lstStyle/>
          <a:p>
            <a:pPr algn="ctr"/>
            <a:r>
              <a:rPr lang="en-CA" dirty="0"/>
              <a:t>Acquire taxable goods/services on Exempt basis</a:t>
            </a:r>
          </a:p>
        </p:txBody>
      </p:sp>
      <p:sp>
        <p:nvSpPr>
          <p:cNvPr id="19" name="TextBox 18"/>
          <p:cNvSpPr txBox="1"/>
          <p:nvPr/>
        </p:nvSpPr>
        <p:spPr>
          <a:xfrm>
            <a:off x="755576" y="1268760"/>
            <a:ext cx="1584176" cy="369332"/>
          </a:xfrm>
          <a:prstGeom prst="rect">
            <a:avLst/>
          </a:prstGeom>
          <a:noFill/>
        </p:spPr>
        <p:txBody>
          <a:bodyPr wrap="square" rtlCol="0">
            <a:spAutoFit/>
          </a:bodyPr>
          <a:lstStyle/>
          <a:p>
            <a:r>
              <a:rPr lang="en-CA" dirty="0"/>
              <a:t>Old Rules</a:t>
            </a:r>
          </a:p>
        </p:txBody>
      </p:sp>
      <p:sp>
        <p:nvSpPr>
          <p:cNvPr id="20" name="TextBox 19"/>
          <p:cNvSpPr txBox="1"/>
          <p:nvPr/>
        </p:nvSpPr>
        <p:spPr>
          <a:xfrm>
            <a:off x="755576" y="3563724"/>
            <a:ext cx="1584176" cy="369332"/>
          </a:xfrm>
          <a:prstGeom prst="rect">
            <a:avLst/>
          </a:prstGeom>
          <a:noFill/>
        </p:spPr>
        <p:txBody>
          <a:bodyPr wrap="square" rtlCol="0">
            <a:spAutoFit/>
          </a:bodyPr>
          <a:lstStyle/>
          <a:p>
            <a:r>
              <a:rPr lang="en-CA" dirty="0"/>
              <a:t>New Rules</a:t>
            </a:r>
          </a:p>
        </p:txBody>
      </p:sp>
    </p:spTree>
    <p:extLst>
      <p:ext uri="{BB962C8B-B14F-4D97-AF65-F5344CB8AC3E}">
        <p14:creationId xmlns:p14="http://schemas.microsoft.com/office/powerpoint/2010/main" val="2352997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1"/>
          <p:cNvSpPr>
            <a:spLocks noGrp="1"/>
          </p:cNvSpPr>
          <p:nvPr>
            <p:ph sz="half" idx="2"/>
          </p:nvPr>
        </p:nvSpPr>
        <p:spPr/>
        <p:txBody>
          <a:bodyPr/>
          <a:lstStyle/>
          <a:p>
            <a:endParaRPr lang="en-CA" dirty="0"/>
          </a:p>
        </p:txBody>
      </p:sp>
      <p:sp>
        <p:nvSpPr>
          <p:cNvPr id="4" name="Title 3"/>
          <p:cNvSpPr>
            <a:spLocks noGrp="1"/>
          </p:cNvSpPr>
          <p:nvPr>
            <p:ph type="title"/>
          </p:nvPr>
        </p:nvSpPr>
        <p:spPr/>
        <p:txBody>
          <a:bodyPr/>
          <a:lstStyle/>
          <a:p>
            <a:r>
              <a:rPr lang="en-CA" dirty="0"/>
              <a:t>Old PST Rules</a:t>
            </a:r>
          </a:p>
        </p:txBody>
      </p:sp>
      <p:sp>
        <p:nvSpPr>
          <p:cNvPr id="6" name="Rectangle 5"/>
          <p:cNvSpPr/>
          <p:nvPr/>
        </p:nvSpPr>
        <p:spPr>
          <a:xfrm>
            <a:off x="993631" y="2881059"/>
            <a:ext cx="952500" cy="5715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50" dirty="0"/>
              <a:t>Supplier</a:t>
            </a:r>
          </a:p>
        </p:txBody>
      </p:sp>
      <p:sp>
        <p:nvSpPr>
          <p:cNvPr id="7" name="Rectangle 6"/>
          <p:cNvSpPr/>
          <p:nvPr/>
        </p:nvSpPr>
        <p:spPr>
          <a:xfrm>
            <a:off x="2803381" y="2881059"/>
            <a:ext cx="9525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Sub Trade</a:t>
            </a:r>
          </a:p>
        </p:txBody>
      </p:sp>
      <p:sp>
        <p:nvSpPr>
          <p:cNvPr id="8" name="Rectangle 7"/>
          <p:cNvSpPr/>
          <p:nvPr/>
        </p:nvSpPr>
        <p:spPr>
          <a:xfrm>
            <a:off x="4613131" y="2881059"/>
            <a:ext cx="9525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50" dirty="0"/>
              <a:t>General</a:t>
            </a:r>
          </a:p>
        </p:txBody>
      </p:sp>
      <p:sp>
        <p:nvSpPr>
          <p:cNvPr id="9" name="Rectangle 8"/>
          <p:cNvSpPr/>
          <p:nvPr/>
        </p:nvSpPr>
        <p:spPr>
          <a:xfrm>
            <a:off x="6280006" y="2881059"/>
            <a:ext cx="9525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25" dirty="0"/>
              <a:t>Customer</a:t>
            </a:r>
          </a:p>
        </p:txBody>
      </p:sp>
      <p:sp>
        <p:nvSpPr>
          <p:cNvPr id="11" name="Right Brace 10"/>
          <p:cNvSpPr/>
          <p:nvPr/>
        </p:nvSpPr>
        <p:spPr>
          <a:xfrm rot="16200000">
            <a:off x="2279506" y="2349431"/>
            <a:ext cx="190500" cy="6667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125"/>
          </a:p>
        </p:txBody>
      </p:sp>
      <p:sp>
        <p:nvSpPr>
          <p:cNvPr id="12" name="Right Brace 11"/>
          <p:cNvSpPr/>
          <p:nvPr/>
        </p:nvSpPr>
        <p:spPr>
          <a:xfrm rot="16200000">
            <a:off x="4041631" y="2349431"/>
            <a:ext cx="190500" cy="6667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125"/>
          </a:p>
        </p:txBody>
      </p:sp>
      <p:sp>
        <p:nvSpPr>
          <p:cNvPr id="13" name="Right Brace 12"/>
          <p:cNvSpPr/>
          <p:nvPr/>
        </p:nvSpPr>
        <p:spPr>
          <a:xfrm rot="16200000">
            <a:off x="5803756" y="2349431"/>
            <a:ext cx="190500" cy="6667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125"/>
          </a:p>
        </p:txBody>
      </p:sp>
      <p:cxnSp>
        <p:nvCxnSpPr>
          <p:cNvPr id="15" name="Straight Arrow Connector 14"/>
          <p:cNvCxnSpPr>
            <a:stCxn id="6" idx="3"/>
          </p:cNvCxnSpPr>
          <p:nvPr/>
        </p:nvCxnSpPr>
        <p:spPr>
          <a:xfrm>
            <a:off x="1946131" y="3166809"/>
            <a:ext cx="762000"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755881" y="3166809"/>
            <a:ext cx="666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p:cNvCxnSpPr>
          <p:nvPr/>
        </p:nvCxnSpPr>
        <p:spPr>
          <a:xfrm>
            <a:off x="5565631" y="3166809"/>
            <a:ext cx="5715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470256" y="4224083"/>
            <a:ext cx="880646" cy="438582"/>
          </a:xfrm>
          <a:prstGeom prst="rect">
            <a:avLst/>
          </a:prstGeom>
          <a:noFill/>
        </p:spPr>
        <p:txBody>
          <a:bodyPr wrap="square" rtlCol="0">
            <a:spAutoFit/>
          </a:bodyPr>
          <a:lstStyle>
            <a:defPPr>
              <a:defRPr lang="en-US"/>
            </a:defPPr>
            <a:lvl1pPr>
              <a:defRPr sz="1800">
                <a:solidFill>
                  <a:srgbClr val="0070C0"/>
                </a:solidFill>
              </a:defRPr>
            </a:lvl1pPr>
          </a:lstStyle>
          <a:p>
            <a:r>
              <a:rPr lang="en-CA" sz="1125" b="1" dirty="0">
                <a:solidFill>
                  <a:srgbClr val="FF0000"/>
                </a:solidFill>
              </a:rPr>
              <a:t>PST applies</a:t>
            </a:r>
          </a:p>
        </p:txBody>
      </p:sp>
      <p:sp>
        <p:nvSpPr>
          <p:cNvPr id="18" name="TextBox 17"/>
          <p:cNvSpPr txBox="1"/>
          <p:nvPr/>
        </p:nvSpPr>
        <p:spPr>
          <a:xfrm>
            <a:off x="1937471" y="2311031"/>
            <a:ext cx="1190625" cy="265457"/>
          </a:xfrm>
          <a:prstGeom prst="rect">
            <a:avLst/>
          </a:prstGeom>
          <a:noFill/>
        </p:spPr>
        <p:txBody>
          <a:bodyPr wrap="square" rtlCol="0">
            <a:spAutoFit/>
          </a:bodyPr>
          <a:lstStyle/>
          <a:p>
            <a:r>
              <a:rPr lang="en-CA" sz="1125" b="1" dirty="0">
                <a:solidFill>
                  <a:srgbClr val="FF0000"/>
                </a:solidFill>
              </a:rPr>
              <a:t>PST Applies</a:t>
            </a:r>
          </a:p>
        </p:txBody>
      </p:sp>
      <p:sp>
        <p:nvSpPr>
          <p:cNvPr id="20" name="TextBox 19"/>
          <p:cNvSpPr txBox="1"/>
          <p:nvPr/>
        </p:nvSpPr>
        <p:spPr>
          <a:xfrm>
            <a:off x="3541568" y="2301806"/>
            <a:ext cx="1190625" cy="265457"/>
          </a:xfrm>
          <a:prstGeom prst="rect">
            <a:avLst/>
          </a:prstGeom>
          <a:noFill/>
        </p:spPr>
        <p:txBody>
          <a:bodyPr wrap="square" rtlCol="0">
            <a:spAutoFit/>
          </a:bodyPr>
          <a:lstStyle/>
          <a:p>
            <a:r>
              <a:rPr lang="en-CA" sz="1125" dirty="0">
                <a:solidFill>
                  <a:srgbClr val="0070C0"/>
                </a:solidFill>
              </a:rPr>
              <a:t>PST Exempt</a:t>
            </a:r>
          </a:p>
        </p:txBody>
      </p:sp>
      <p:sp>
        <p:nvSpPr>
          <p:cNvPr id="24" name="TextBox 23"/>
          <p:cNvSpPr txBox="1"/>
          <p:nvPr/>
        </p:nvSpPr>
        <p:spPr>
          <a:xfrm>
            <a:off x="5303693" y="2301806"/>
            <a:ext cx="1190625" cy="265457"/>
          </a:xfrm>
          <a:prstGeom prst="rect">
            <a:avLst/>
          </a:prstGeom>
          <a:noFill/>
        </p:spPr>
        <p:txBody>
          <a:bodyPr wrap="square" rtlCol="0">
            <a:spAutoFit/>
          </a:bodyPr>
          <a:lstStyle/>
          <a:p>
            <a:r>
              <a:rPr lang="en-CA" sz="1125" dirty="0">
                <a:solidFill>
                  <a:srgbClr val="0070C0"/>
                </a:solidFill>
              </a:rPr>
              <a:t>PST Exempt</a:t>
            </a:r>
          </a:p>
        </p:txBody>
      </p:sp>
      <p:sp>
        <p:nvSpPr>
          <p:cNvPr id="36" name="Rectangle 35"/>
          <p:cNvSpPr/>
          <p:nvPr/>
        </p:nvSpPr>
        <p:spPr>
          <a:xfrm>
            <a:off x="2828424" y="4061095"/>
            <a:ext cx="952500" cy="5715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50" dirty="0"/>
              <a:t>Supplier</a:t>
            </a:r>
          </a:p>
        </p:txBody>
      </p:sp>
      <p:cxnSp>
        <p:nvCxnSpPr>
          <p:cNvPr id="14" name="Straight Arrow Connector 13"/>
          <p:cNvCxnSpPr>
            <a:stCxn id="36" idx="3"/>
          </p:cNvCxnSpPr>
          <p:nvPr/>
        </p:nvCxnSpPr>
        <p:spPr>
          <a:xfrm flipV="1">
            <a:off x="3780924" y="3635650"/>
            <a:ext cx="951269" cy="71119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Right Brace 36"/>
          <p:cNvSpPr/>
          <p:nvPr/>
        </p:nvSpPr>
        <p:spPr>
          <a:xfrm rot="3332896">
            <a:off x="4352171" y="3839774"/>
            <a:ext cx="190500" cy="6667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125"/>
          </a:p>
        </p:txBody>
      </p:sp>
      <p:sp>
        <p:nvSpPr>
          <p:cNvPr id="25" name="TextBox 24"/>
          <p:cNvSpPr txBox="1"/>
          <p:nvPr/>
        </p:nvSpPr>
        <p:spPr>
          <a:xfrm>
            <a:off x="5303693" y="3906011"/>
            <a:ext cx="3218040" cy="1754326"/>
          </a:xfrm>
          <a:prstGeom prst="rect">
            <a:avLst/>
          </a:prstGeom>
          <a:noFill/>
        </p:spPr>
        <p:txBody>
          <a:bodyPr wrap="square" rtlCol="0">
            <a:spAutoFit/>
          </a:bodyPr>
          <a:lstStyle/>
          <a:p>
            <a:pPr marL="285750" indent="-285750">
              <a:buFont typeface="Arial" panose="020B0604020202020204" pitchFamily="34" charset="0"/>
              <a:buChar char="•"/>
            </a:pPr>
            <a:r>
              <a:rPr lang="en-CA" dirty="0"/>
              <a:t>“Consumer” was subcontractor and/or general contractor in many arrangements;</a:t>
            </a:r>
          </a:p>
          <a:p>
            <a:pPr marL="285750" indent="-285750">
              <a:buFont typeface="Arial" panose="020B0604020202020204" pitchFamily="34" charset="0"/>
              <a:buChar char="•"/>
            </a:pPr>
            <a:r>
              <a:rPr lang="en-CA" dirty="0"/>
              <a:t>PST paid on materials used</a:t>
            </a:r>
          </a:p>
        </p:txBody>
      </p:sp>
      <p:sp>
        <p:nvSpPr>
          <p:cNvPr id="26" name="Oval 25"/>
          <p:cNvSpPr/>
          <p:nvPr/>
        </p:nvSpPr>
        <p:spPr>
          <a:xfrm>
            <a:off x="2563747" y="2311031"/>
            <a:ext cx="5104229" cy="1750064"/>
          </a:xfrm>
          <a:prstGeom prst="ellipse">
            <a:avLst/>
          </a:prstGeom>
          <a:solidFill>
            <a:srgbClr val="FF0000">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31253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rrow: Left 26"/>
          <p:cNvSpPr/>
          <p:nvPr/>
        </p:nvSpPr>
        <p:spPr>
          <a:xfrm rot="19234984">
            <a:off x="4761496" y="3534311"/>
            <a:ext cx="645317" cy="174861"/>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Content Placeholder 21"/>
          <p:cNvSpPr>
            <a:spLocks noGrp="1"/>
          </p:cNvSpPr>
          <p:nvPr>
            <p:ph sz="half" idx="2"/>
          </p:nvPr>
        </p:nvSpPr>
        <p:spPr/>
        <p:txBody>
          <a:bodyPr/>
          <a:lstStyle/>
          <a:p>
            <a:endParaRPr lang="en-CA" dirty="0"/>
          </a:p>
        </p:txBody>
      </p:sp>
      <p:sp>
        <p:nvSpPr>
          <p:cNvPr id="4" name="Title 3"/>
          <p:cNvSpPr>
            <a:spLocks noGrp="1"/>
          </p:cNvSpPr>
          <p:nvPr>
            <p:ph type="title"/>
          </p:nvPr>
        </p:nvSpPr>
        <p:spPr/>
        <p:txBody>
          <a:bodyPr/>
          <a:lstStyle/>
          <a:p>
            <a:r>
              <a:rPr lang="en-CA" dirty="0"/>
              <a:t>New PST Rules</a:t>
            </a:r>
          </a:p>
        </p:txBody>
      </p:sp>
      <p:sp>
        <p:nvSpPr>
          <p:cNvPr id="6" name="Rectangle 5"/>
          <p:cNvSpPr/>
          <p:nvPr/>
        </p:nvSpPr>
        <p:spPr>
          <a:xfrm>
            <a:off x="993631" y="2881059"/>
            <a:ext cx="952500" cy="5715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50" dirty="0"/>
              <a:t>Supplier</a:t>
            </a:r>
          </a:p>
        </p:txBody>
      </p:sp>
      <p:sp>
        <p:nvSpPr>
          <p:cNvPr id="7" name="Rectangle 6"/>
          <p:cNvSpPr/>
          <p:nvPr/>
        </p:nvSpPr>
        <p:spPr>
          <a:xfrm>
            <a:off x="2803381" y="2881059"/>
            <a:ext cx="9525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Sub Trade</a:t>
            </a:r>
          </a:p>
        </p:txBody>
      </p:sp>
      <p:sp>
        <p:nvSpPr>
          <p:cNvPr id="8" name="Rectangle 7"/>
          <p:cNvSpPr/>
          <p:nvPr/>
        </p:nvSpPr>
        <p:spPr>
          <a:xfrm>
            <a:off x="4613131" y="2881059"/>
            <a:ext cx="9525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50" dirty="0"/>
              <a:t>General</a:t>
            </a:r>
          </a:p>
        </p:txBody>
      </p:sp>
      <p:sp>
        <p:nvSpPr>
          <p:cNvPr id="9" name="Rectangle 8"/>
          <p:cNvSpPr/>
          <p:nvPr/>
        </p:nvSpPr>
        <p:spPr>
          <a:xfrm>
            <a:off x="6280006" y="2881059"/>
            <a:ext cx="952500" cy="5715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25" dirty="0"/>
              <a:t>Customer</a:t>
            </a:r>
          </a:p>
        </p:txBody>
      </p:sp>
      <p:sp>
        <p:nvSpPr>
          <p:cNvPr id="11" name="Right Brace 10"/>
          <p:cNvSpPr/>
          <p:nvPr/>
        </p:nvSpPr>
        <p:spPr>
          <a:xfrm rot="16200000">
            <a:off x="2279506" y="2349431"/>
            <a:ext cx="190500" cy="6667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125"/>
          </a:p>
        </p:txBody>
      </p:sp>
      <p:sp>
        <p:nvSpPr>
          <p:cNvPr id="12" name="Right Brace 11"/>
          <p:cNvSpPr/>
          <p:nvPr/>
        </p:nvSpPr>
        <p:spPr>
          <a:xfrm rot="16200000">
            <a:off x="4041631" y="2349431"/>
            <a:ext cx="190500" cy="6667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125"/>
          </a:p>
        </p:txBody>
      </p:sp>
      <p:sp>
        <p:nvSpPr>
          <p:cNvPr id="13" name="Right Brace 12"/>
          <p:cNvSpPr/>
          <p:nvPr/>
        </p:nvSpPr>
        <p:spPr>
          <a:xfrm rot="16200000">
            <a:off x="5803756" y="2349431"/>
            <a:ext cx="190500" cy="6667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125"/>
          </a:p>
        </p:txBody>
      </p:sp>
      <p:cxnSp>
        <p:nvCxnSpPr>
          <p:cNvPr id="15" name="Straight Arrow Connector 14"/>
          <p:cNvCxnSpPr>
            <a:stCxn id="6" idx="3"/>
          </p:cNvCxnSpPr>
          <p:nvPr/>
        </p:nvCxnSpPr>
        <p:spPr>
          <a:xfrm>
            <a:off x="1946131" y="3166809"/>
            <a:ext cx="762000" cy="0"/>
          </a:xfrm>
          <a:prstGeom prst="straightConnector1">
            <a:avLst/>
          </a:prstGeom>
          <a:ln w="95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755881" y="3166809"/>
            <a:ext cx="6667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p:cNvCxnSpPr>
          <p:nvPr/>
        </p:nvCxnSpPr>
        <p:spPr>
          <a:xfrm>
            <a:off x="5565631" y="3166809"/>
            <a:ext cx="571500"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470256" y="4224083"/>
            <a:ext cx="880646" cy="438582"/>
          </a:xfrm>
          <a:prstGeom prst="rect">
            <a:avLst/>
          </a:prstGeom>
          <a:noFill/>
        </p:spPr>
        <p:txBody>
          <a:bodyPr wrap="square" rtlCol="0">
            <a:spAutoFit/>
          </a:bodyPr>
          <a:lstStyle>
            <a:defPPr>
              <a:defRPr lang="en-US"/>
            </a:defPPr>
            <a:lvl1pPr>
              <a:defRPr sz="1800">
                <a:solidFill>
                  <a:srgbClr val="0070C0"/>
                </a:solidFill>
              </a:defRPr>
            </a:lvl1pPr>
          </a:lstStyle>
          <a:p>
            <a:r>
              <a:rPr lang="en-CA" sz="1125" dirty="0">
                <a:solidFill>
                  <a:schemeClr val="accent1"/>
                </a:solidFill>
              </a:rPr>
              <a:t>PST Exempt</a:t>
            </a:r>
          </a:p>
        </p:txBody>
      </p:sp>
      <p:sp>
        <p:nvSpPr>
          <p:cNvPr id="18" name="TextBox 17"/>
          <p:cNvSpPr txBox="1"/>
          <p:nvPr/>
        </p:nvSpPr>
        <p:spPr>
          <a:xfrm>
            <a:off x="1937471" y="2311031"/>
            <a:ext cx="1190625" cy="265457"/>
          </a:xfrm>
          <a:prstGeom prst="rect">
            <a:avLst/>
          </a:prstGeom>
          <a:noFill/>
        </p:spPr>
        <p:txBody>
          <a:bodyPr wrap="square" rtlCol="0">
            <a:spAutoFit/>
          </a:bodyPr>
          <a:lstStyle/>
          <a:p>
            <a:r>
              <a:rPr lang="en-CA" sz="1125" dirty="0">
                <a:solidFill>
                  <a:schemeClr val="accent1"/>
                </a:solidFill>
              </a:rPr>
              <a:t>PST Exempt</a:t>
            </a:r>
          </a:p>
        </p:txBody>
      </p:sp>
      <p:sp>
        <p:nvSpPr>
          <p:cNvPr id="20" name="TextBox 19"/>
          <p:cNvSpPr txBox="1"/>
          <p:nvPr/>
        </p:nvSpPr>
        <p:spPr>
          <a:xfrm>
            <a:off x="3541568" y="2301806"/>
            <a:ext cx="1190625" cy="265457"/>
          </a:xfrm>
          <a:prstGeom prst="rect">
            <a:avLst/>
          </a:prstGeom>
          <a:noFill/>
        </p:spPr>
        <p:txBody>
          <a:bodyPr wrap="square" rtlCol="0">
            <a:spAutoFit/>
          </a:bodyPr>
          <a:lstStyle/>
          <a:p>
            <a:r>
              <a:rPr lang="en-CA" sz="1125" dirty="0">
                <a:solidFill>
                  <a:srgbClr val="0070C0"/>
                </a:solidFill>
              </a:rPr>
              <a:t>PST Exempt</a:t>
            </a:r>
          </a:p>
        </p:txBody>
      </p:sp>
      <p:sp>
        <p:nvSpPr>
          <p:cNvPr id="24" name="TextBox 23"/>
          <p:cNvSpPr txBox="1"/>
          <p:nvPr/>
        </p:nvSpPr>
        <p:spPr>
          <a:xfrm>
            <a:off x="5303693" y="2301806"/>
            <a:ext cx="1190625" cy="265457"/>
          </a:xfrm>
          <a:prstGeom prst="rect">
            <a:avLst/>
          </a:prstGeom>
          <a:noFill/>
        </p:spPr>
        <p:txBody>
          <a:bodyPr wrap="square" rtlCol="0">
            <a:spAutoFit/>
          </a:bodyPr>
          <a:lstStyle/>
          <a:p>
            <a:r>
              <a:rPr lang="en-CA" sz="1125" b="1" dirty="0">
                <a:solidFill>
                  <a:srgbClr val="FF0000"/>
                </a:solidFill>
              </a:rPr>
              <a:t>PST Taxable</a:t>
            </a:r>
          </a:p>
        </p:txBody>
      </p:sp>
      <p:sp>
        <p:nvSpPr>
          <p:cNvPr id="36" name="Rectangle 35"/>
          <p:cNvSpPr/>
          <p:nvPr/>
        </p:nvSpPr>
        <p:spPr>
          <a:xfrm>
            <a:off x="2828424" y="4061095"/>
            <a:ext cx="952500" cy="5715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50" dirty="0"/>
              <a:t>Supplier</a:t>
            </a:r>
          </a:p>
        </p:txBody>
      </p:sp>
      <p:cxnSp>
        <p:nvCxnSpPr>
          <p:cNvPr id="14" name="Straight Arrow Connector 13"/>
          <p:cNvCxnSpPr>
            <a:stCxn id="36" idx="3"/>
          </p:cNvCxnSpPr>
          <p:nvPr/>
        </p:nvCxnSpPr>
        <p:spPr>
          <a:xfrm flipV="1">
            <a:off x="3780924" y="3635650"/>
            <a:ext cx="951269" cy="711195"/>
          </a:xfrm>
          <a:prstGeom prst="straightConnector1">
            <a:avLst/>
          </a:prstGeom>
          <a:ln w="31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ight Brace 36"/>
          <p:cNvSpPr/>
          <p:nvPr/>
        </p:nvSpPr>
        <p:spPr>
          <a:xfrm rot="3332896">
            <a:off x="4352171" y="3839774"/>
            <a:ext cx="190500" cy="66675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125"/>
          </a:p>
        </p:txBody>
      </p:sp>
      <p:sp>
        <p:nvSpPr>
          <p:cNvPr id="25" name="TextBox 24"/>
          <p:cNvSpPr txBox="1"/>
          <p:nvPr/>
        </p:nvSpPr>
        <p:spPr>
          <a:xfrm>
            <a:off x="5303693" y="3906011"/>
            <a:ext cx="3218040" cy="1754326"/>
          </a:xfrm>
          <a:prstGeom prst="rect">
            <a:avLst/>
          </a:prstGeom>
          <a:noFill/>
        </p:spPr>
        <p:txBody>
          <a:bodyPr wrap="square" rtlCol="0">
            <a:spAutoFit/>
          </a:bodyPr>
          <a:lstStyle/>
          <a:p>
            <a:pPr marL="285750" indent="-285750">
              <a:buFont typeface="Arial" panose="020B0604020202020204" pitchFamily="34" charset="0"/>
              <a:buChar char="•"/>
            </a:pPr>
            <a:r>
              <a:rPr lang="en-CA" dirty="0"/>
              <a:t>“Consumer” is now the customer</a:t>
            </a:r>
          </a:p>
          <a:p>
            <a:pPr marL="285750" indent="-285750">
              <a:buFont typeface="Arial" panose="020B0604020202020204" pitchFamily="34" charset="0"/>
              <a:buChar char="•"/>
            </a:pPr>
            <a:r>
              <a:rPr lang="en-CA" dirty="0"/>
              <a:t>Taxable goods/services used now acquired exempt</a:t>
            </a:r>
          </a:p>
          <a:p>
            <a:pPr marL="285750" indent="-285750">
              <a:buFont typeface="Arial" panose="020B0604020202020204" pitchFamily="34" charset="0"/>
              <a:buChar char="•"/>
            </a:pPr>
            <a:r>
              <a:rPr lang="en-CA" dirty="0"/>
              <a:t>Tax on retail selling price</a:t>
            </a:r>
          </a:p>
          <a:p>
            <a:r>
              <a:rPr lang="en-CA" dirty="0"/>
              <a:t>(labour, OH, Profit now taxed)</a:t>
            </a:r>
          </a:p>
        </p:txBody>
      </p:sp>
      <p:sp>
        <p:nvSpPr>
          <p:cNvPr id="2" name="Arrow: Left 1"/>
          <p:cNvSpPr/>
          <p:nvPr/>
        </p:nvSpPr>
        <p:spPr>
          <a:xfrm>
            <a:off x="2158064" y="3325373"/>
            <a:ext cx="645317" cy="174861"/>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Arrow: Left 25"/>
          <p:cNvSpPr/>
          <p:nvPr/>
        </p:nvSpPr>
        <p:spPr>
          <a:xfrm>
            <a:off x="3957425" y="3310021"/>
            <a:ext cx="645317" cy="174861"/>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Arrow: Left 28"/>
          <p:cNvSpPr/>
          <p:nvPr/>
        </p:nvSpPr>
        <p:spPr>
          <a:xfrm>
            <a:off x="824564" y="5373216"/>
            <a:ext cx="645317" cy="174861"/>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1506363" y="5180768"/>
            <a:ext cx="2564878" cy="646331"/>
          </a:xfrm>
          <a:prstGeom prst="rect">
            <a:avLst/>
          </a:prstGeom>
          <a:noFill/>
        </p:spPr>
        <p:txBody>
          <a:bodyPr wrap="square" rtlCol="0">
            <a:spAutoFit/>
          </a:bodyPr>
          <a:lstStyle/>
          <a:p>
            <a:r>
              <a:rPr lang="en-CA" dirty="0"/>
              <a:t>Quote PST # to buy exempt</a:t>
            </a:r>
          </a:p>
        </p:txBody>
      </p:sp>
      <p:sp>
        <p:nvSpPr>
          <p:cNvPr id="5" name="Rectangle 4"/>
          <p:cNvSpPr/>
          <p:nvPr/>
        </p:nvSpPr>
        <p:spPr>
          <a:xfrm>
            <a:off x="683568" y="5085184"/>
            <a:ext cx="3273857" cy="7903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5350902" y="2301806"/>
            <a:ext cx="2317442" cy="1604205"/>
          </a:xfrm>
          <a:prstGeom prst="ellipse">
            <a:avLst/>
          </a:prstGeom>
          <a:solidFill>
            <a:srgbClr val="FF0000">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082572509"/>
      </p:ext>
    </p:extLst>
  </p:cSld>
  <p:clrMapOvr>
    <a:masterClrMapping/>
  </p:clrMapOvr>
</p:sld>
</file>

<file path=ppt/theme/theme1.xml><?xml version="1.0" encoding="utf-8"?>
<a:theme xmlns:a="http://schemas.openxmlformats.org/drawingml/2006/main" name="1_Office Theme">
  <a:themeElements>
    <a:clrScheme name="Custom 3">
      <a:dk1>
        <a:srgbClr val="00583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1">
      <a:dk1>
        <a:srgbClr val="00583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2327</TotalTime>
  <Words>2748</Words>
  <Application>Microsoft Office PowerPoint</Application>
  <PresentationFormat>On-screen Show (4:3)</PresentationFormat>
  <Paragraphs>290</Paragraphs>
  <Slides>31</Slides>
  <Notes>25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Calibri</vt:lpstr>
      <vt:lpstr>Wingdings</vt:lpstr>
      <vt:lpstr>1_Office Theme</vt:lpstr>
      <vt:lpstr>Office Theme</vt:lpstr>
      <vt:lpstr>Real Property – PST Changes</vt:lpstr>
      <vt:lpstr>Legal Caveat</vt:lpstr>
      <vt:lpstr>Legal Caveat</vt:lpstr>
      <vt:lpstr>Presenter</vt:lpstr>
      <vt:lpstr>Agenda:  </vt:lpstr>
      <vt:lpstr>Overview</vt:lpstr>
      <vt:lpstr>What has happened</vt:lpstr>
      <vt:lpstr>Old PST Rules</vt:lpstr>
      <vt:lpstr>New PST Rules</vt:lpstr>
      <vt:lpstr>Taxable Real Property Services</vt:lpstr>
      <vt:lpstr>Examples:</vt:lpstr>
      <vt:lpstr>Maintain Real Property</vt:lpstr>
      <vt:lpstr>Land Development</vt:lpstr>
      <vt:lpstr>Renovations</vt:lpstr>
      <vt:lpstr>Transition Rules</vt:lpstr>
      <vt:lpstr>Transitional Rules – Old Rules Land Developers/Contractors</vt:lpstr>
      <vt:lpstr>Transitional Rules – Old Rules Developers/Builders/Contractors</vt:lpstr>
      <vt:lpstr>Transitional Rules – Old Rules Developers/Builders/Contractors</vt:lpstr>
      <vt:lpstr>Transitional Rules – Old Rules Developers/Builders/Contractors</vt:lpstr>
      <vt:lpstr>Phased Development</vt:lpstr>
      <vt:lpstr>Transitional - Change Orders</vt:lpstr>
      <vt:lpstr>Transitional - Change Orders</vt:lpstr>
      <vt:lpstr>Transitional Rules</vt:lpstr>
      <vt:lpstr>Transition Specifics  Pre-April 1, 2017</vt:lpstr>
      <vt:lpstr>Transitional - Inventory</vt:lpstr>
      <vt:lpstr>Examples – Existing Services</vt:lpstr>
      <vt:lpstr>Examples – New Services</vt:lpstr>
      <vt:lpstr>PowerPoint Presentation</vt:lpstr>
      <vt:lpstr>Words of Caution</vt:lpstr>
      <vt:lpstr>Words of Caution</vt:lpstr>
      <vt:lpstr>PowerPoint Presentation</vt:lpstr>
    </vt:vector>
  </TitlesOfParts>
  <Company>Meyers Norris Penny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Renee Morgan</dc:creator>
  <cp:lastModifiedBy>Jeff Harrison</cp:lastModifiedBy>
  <cp:revision>236</cp:revision>
  <cp:lastPrinted>2017-04-05T14:35:52Z</cp:lastPrinted>
  <dcterms:created xsi:type="dcterms:W3CDTF">2011-05-09T19:21:40Z</dcterms:created>
  <dcterms:modified xsi:type="dcterms:W3CDTF">2017-04-28T19:38:20Z</dcterms:modified>
</cp:coreProperties>
</file>